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1405175" cy="36576000"/>
  <p:notesSz cx="6858000" cy="9144000"/>
  <p:defaultTextStyle>
    <a:defPPr>
      <a:defRPr lang="en-US"/>
    </a:defPPr>
    <a:lvl1pPr algn="l" rtl="0" fontAlgn="base">
      <a:spcBef>
        <a:spcPct val="0"/>
      </a:spcBef>
      <a:spcAft>
        <a:spcPct val="0"/>
      </a:spcAft>
      <a:defRPr sz="7800" kern="1200">
        <a:solidFill>
          <a:schemeClr val="tx1"/>
        </a:solidFill>
        <a:latin typeface="Arial" charset="0"/>
        <a:ea typeface="+mn-ea"/>
        <a:cs typeface="+mn-cs"/>
      </a:defRPr>
    </a:lvl1pPr>
    <a:lvl2pPr marL="457200" algn="l" rtl="0" fontAlgn="base">
      <a:spcBef>
        <a:spcPct val="0"/>
      </a:spcBef>
      <a:spcAft>
        <a:spcPct val="0"/>
      </a:spcAft>
      <a:defRPr sz="7800" kern="1200">
        <a:solidFill>
          <a:schemeClr val="tx1"/>
        </a:solidFill>
        <a:latin typeface="Arial" charset="0"/>
        <a:ea typeface="+mn-ea"/>
        <a:cs typeface="+mn-cs"/>
      </a:defRPr>
    </a:lvl2pPr>
    <a:lvl3pPr marL="914400" algn="l" rtl="0" fontAlgn="base">
      <a:spcBef>
        <a:spcPct val="0"/>
      </a:spcBef>
      <a:spcAft>
        <a:spcPct val="0"/>
      </a:spcAft>
      <a:defRPr sz="7800" kern="1200">
        <a:solidFill>
          <a:schemeClr val="tx1"/>
        </a:solidFill>
        <a:latin typeface="Arial" charset="0"/>
        <a:ea typeface="+mn-ea"/>
        <a:cs typeface="+mn-cs"/>
      </a:defRPr>
    </a:lvl3pPr>
    <a:lvl4pPr marL="1371600" algn="l" rtl="0" fontAlgn="base">
      <a:spcBef>
        <a:spcPct val="0"/>
      </a:spcBef>
      <a:spcAft>
        <a:spcPct val="0"/>
      </a:spcAft>
      <a:defRPr sz="7800" kern="1200">
        <a:solidFill>
          <a:schemeClr val="tx1"/>
        </a:solidFill>
        <a:latin typeface="Arial" charset="0"/>
        <a:ea typeface="+mn-ea"/>
        <a:cs typeface="+mn-cs"/>
      </a:defRPr>
    </a:lvl4pPr>
    <a:lvl5pPr marL="1828800" algn="l" rtl="0" fontAlgn="base">
      <a:spcBef>
        <a:spcPct val="0"/>
      </a:spcBef>
      <a:spcAft>
        <a:spcPct val="0"/>
      </a:spcAft>
      <a:defRPr sz="7800" kern="1200">
        <a:solidFill>
          <a:schemeClr val="tx1"/>
        </a:solidFill>
        <a:latin typeface="Arial" charset="0"/>
        <a:ea typeface="+mn-ea"/>
        <a:cs typeface="+mn-cs"/>
      </a:defRPr>
    </a:lvl5pPr>
    <a:lvl6pPr marL="2286000" algn="l" defTabSz="914400" rtl="0" eaLnBrk="1" latinLnBrk="0" hangingPunct="1">
      <a:defRPr sz="7800" kern="1200">
        <a:solidFill>
          <a:schemeClr val="tx1"/>
        </a:solidFill>
        <a:latin typeface="Arial" charset="0"/>
        <a:ea typeface="+mn-ea"/>
        <a:cs typeface="+mn-cs"/>
      </a:defRPr>
    </a:lvl6pPr>
    <a:lvl7pPr marL="2743200" algn="l" defTabSz="914400" rtl="0" eaLnBrk="1" latinLnBrk="0" hangingPunct="1">
      <a:defRPr sz="7800" kern="1200">
        <a:solidFill>
          <a:schemeClr val="tx1"/>
        </a:solidFill>
        <a:latin typeface="Arial" charset="0"/>
        <a:ea typeface="+mn-ea"/>
        <a:cs typeface="+mn-cs"/>
      </a:defRPr>
    </a:lvl7pPr>
    <a:lvl8pPr marL="3200400" algn="l" defTabSz="914400" rtl="0" eaLnBrk="1" latinLnBrk="0" hangingPunct="1">
      <a:defRPr sz="7800" kern="1200">
        <a:solidFill>
          <a:schemeClr val="tx1"/>
        </a:solidFill>
        <a:latin typeface="Arial" charset="0"/>
        <a:ea typeface="+mn-ea"/>
        <a:cs typeface="+mn-cs"/>
      </a:defRPr>
    </a:lvl8pPr>
    <a:lvl9pPr marL="3657600" algn="l" defTabSz="914400" rtl="0" eaLnBrk="1" latinLnBrk="0" hangingPunct="1">
      <a:defRPr sz="78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viewer r" initials="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9775" autoAdjust="0"/>
  </p:normalViewPr>
  <p:slideViewPr>
    <p:cSldViewPr>
      <p:cViewPr>
        <p:scale>
          <a:sx n="10" d="100"/>
          <a:sy n="10" d="100"/>
        </p:scale>
        <p:origin x="-3426" y="-882"/>
      </p:cViewPr>
      <p:guideLst>
        <p:guide orient="horz" pos="11520"/>
        <p:guide pos="1304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5-14T21:33:27.157" idx="1">
    <p:pos x="24692" y="480"/>
    <p:text>needs LEC logo somewhere</p:text>
  </p:cm>
  <p:cm authorId="0" dt="2014-05-15T11:20:44.086" idx="2">
    <p:pos x="21854" y="19539"/>
    <p:text>close up space</p:text>
  </p:cm>
  <p:cm authorId="0" dt="2014-05-15T11:20:57.289" idx="3">
    <p:pos x="24008" y="21685"/>
    <p:text>insert photo #2 of group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B0F3B1C-B5D9-4D47-9448-D1DB58B6A22B}" type="datetimeFigureOut">
              <a:rPr lang="en-US"/>
              <a:pPr>
                <a:defRPr/>
              </a:pPr>
              <a:t>5/15/2014</a:t>
            </a:fld>
            <a:endParaRPr lang="en-US"/>
          </a:p>
        </p:txBody>
      </p:sp>
      <p:sp>
        <p:nvSpPr>
          <p:cNvPr id="4" name="Slide Image Placeholder 3"/>
          <p:cNvSpPr>
            <a:spLocks noGrp="1" noRot="1" noChangeAspect="1"/>
          </p:cNvSpPr>
          <p:nvPr>
            <p:ph type="sldImg" idx="2"/>
          </p:nvPr>
        </p:nvSpPr>
        <p:spPr>
          <a:xfrm>
            <a:off x="1487488" y="685800"/>
            <a:ext cx="3883025"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9CAD9AA-9F2C-466E-8496-FB64DC31AD92}" type="slidenum">
              <a:rPr lang="en-US"/>
              <a:pPr>
                <a:defRPr/>
              </a:pPr>
              <a:t>‹#›</a:t>
            </a:fld>
            <a:endParaRPr lang="en-US"/>
          </a:p>
        </p:txBody>
      </p:sp>
    </p:spTree>
    <p:extLst>
      <p:ext uri="{BB962C8B-B14F-4D97-AF65-F5344CB8AC3E}">
        <p14:creationId xmlns:p14="http://schemas.microsoft.com/office/powerpoint/2010/main" val="40501918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487488" y="685800"/>
            <a:ext cx="38830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800">
                <a:solidFill>
                  <a:schemeClr val="tx1"/>
                </a:solidFill>
                <a:latin typeface="Arial" charset="0"/>
              </a:defRPr>
            </a:lvl1pPr>
            <a:lvl2pPr marL="742950" indent="-285750" eaLnBrk="0" hangingPunct="0">
              <a:defRPr sz="7800">
                <a:solidFill>
                  <a:schemeClr val="tx1"/>
                </a:solidFill>
                <a:latin typeface="Arial" charset="0"/>
              </a:defRPr>
            </a:lvl2pPr>
            <a:lvl3pPr marL="1143000" indent="-228600" eaLnBrk="0" hangingPunct="0">
              <a:defRPr sz="7800">
                <a:solidFill>
                  <a:schemeClr val="tx1"/>
                </a:solidFill>
                <a:latin typeface="Arial" charset="0"/>
              </a:defRPr>
            </a:lvl3pPr>
            <a:lvl4pPr marL="1600200" indent="-228600" eaLnBrk="0" hangingPunct="0">
              <a:defRPr sz="7800">
                <a:solidFill>
                  <a:schemeClr val="tx1"/>
                </a:solidFill>
                <a:latin typeface="Arial" charset="0"/>
              </a:defRPr>
            </a:lvl4pPr>
            <a:lvl5pPr marL="2057400" indent="-228600" eaLnBrk="0" hangingPunct="0">
              <a:defRPr sz="7800">
                <a:solidFill>
                  <a:schemeClr val="tx1"/>
                </a:solidFill>
                <a:latin typeface="Arial" charset="0"/>
              </a:defRPr>
            </a:lvl5pPr>
            <a:lvl6pPr marL="2514600" indent="-228600" eaLnBrk="0" fontAlgn="base" hangingPunct="0">
              <a:spcBef>
                <a:spcPct val="0"/>
              </a:spcBef>
              <a:spcAft>
                <a:spcPct val="0"/>
              </a:spcAft>
              <a:defRPr sz="7800">
                <a:solidFill>
                  <a:schemeClr val="tx1"/>
                </a:solidFill>
                <a:latin typeface="Arial" charset="0"/>
              </a:defRPr>
            </a:lvl6pPr>
            <a:lvl7pPr marL="2971800" indent="-228600" eaLnBrk="0" fontAlgn="base" hangingPunct="0">
              <a:spcBef>
                <a:spcPct val="0"/>
              </a:spcBef>
              <a:spcAft>
                <a:spcPct val="0"/>
              </a:spcAft>
              <a:defRPr sz="7800">
                <a:solidFill>
                  <a:schemeClr val="tx1"/>
                </a:solidFill>
                <a:latin typeface="Arial" charset="0"/>
              </a:defRPr>
            </a:lvl7pPr>
            <a:lvl8pPr marL="3429000" indent="-228600" eaLnBrk="0" fontAlgn="base" hangingPunct="0">
              <a:spcBef>
                <a:spcPct val="0"/>
              </a:spcBef>
              <a:spcAft>
                <a:spcPct val="0"/>
              </a:spcAft>
              <a:defRPr sz="7800">
                <a:solidFill>
                  <a:schemeClr val="tx1"/>
                </a:solidFill>
                <a:latin typeface="Arial" charset="0"/>
              </a:defRPr>
            </a:lvl8pPr>
            <a:lvl9pPr marL="3886200" indent="-228600" eaLnBrk="0" fontAlgn="base" hangingPunct="0">
              <a:spcBef>
                <a:spcPct val="0"/>
              </a:spcBef>
              <a:spcAft>
                <a:spcPct val="0"/>
              </a:spcAft>
              <a:defRPr sz="7800">
                <a:solidFill>
                  <a:schemeClr val="tx1"/>
                </a:solidFill>
                <a:latin typeface="Arial" charset="0"/>
              </a:defRPr>
            </a:lvl9pPr>
          </a:lstStyle>
          <a:p>
            <a:pPr eaLnBrk="1" hangingPunct="1"/>
            <a:fld id="{BCD071A1-F401-41F1-A796-D6A7384944E2}" type="slidenum">
              <a:rPr lang="en-US" sz="1200" smtClean="0"/>
              <a:pPr eaLnBrk="1" hangingPunct="1"/>
              <a:t>1</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05717" y="11362766"/>
            <a:ext cx="35193746" cy="7840382"/>
          </a:xfrm>
        </p:spPr>
        <p:txBody>
          <a:bodyPr/>
          <a:lstStyle/>
          <a:p>
            <a:r>
              <a:rPr lang="en-US" smtClean="0"/>
              <a:t>Click to edit Master title style</a:t>
            </a:r>
            <a:endParaRPr lang="en-US"/>
          </a:p>
        </p:txBody>
      </p:sp>
      <p:sp>
        <p:nvSpPr>
          <p:cNvPr id="3" name="Subtitle 2"/>
          <p:cNvSpPr>
            <a:spLocks noGrp="1"/>
          </p:cNvSpPr>
          <p:nvPr>
            <p:ph type="subTitle" idx="1"/>
          </p:nvPr>
        </p:nvSpPr>
        <p:spPr>
          <a:xfrm>
            <a:off x="6211432" y="20727150"/>
            <a:ext cx="28982315" cy="934570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5EE30B-AA7B-405E-B21D-583B119F8F1C}" type="slidenum">
              <a:rPr lang="en-US"/>
              <a:pPr>
                <a:defRPr/>
              </a:pPr>
              <a:t>‹#›</a:t>
            </a:fld>
            <a:endParaRPr lang="en-US"/>
          </a:p>
        </p:txBody>
      </p:sp>
    </p:spTree>
    <p:extLst>
      <p:ext uri="{BB962C8B-B14F-4D97-AF65-F5344CB8AC3E}">
        <p14:creationId xmlns:p14="http://schemas.microsoft.com/office/powerpoint/2010/main" val="3905811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B8249B-1EC5-4D52-8904-C22A9955E094}" type="slidenum">
              <a:rPr lang="en-US"/>
              <a:pPr>
                <a:defRPr/>
              </a:pPr>
              <a:t>‹#›</a:t>
            </a:fld>
            <a:endParaRPr lang="en-US"/>
          </a:p>
        </p:txBody>
      </p:sp>
    </p:spTree>
    <p:extLst>
      <p:ext uri="{BB962C8B-B14F-4D97-AF65-F5344CB8AC3E}">
        <p14:creationId xmlns:p14="http://schemas.microsoft.com/office/powerpoint/2010/main" val="2159168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018100" y="1464236"/>
            <a:ext cx="9315511" cy="312083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71568" y="1464236"/>
            <a:ext cx="27789695" cy="312083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6D8FF2-0154-46B0-8138-D1D0805CCFEA}" type="slidenum">
              <a:rPr lang="en-US"/>
              <a:pPr>
                <a:defRPr/>
              </a:pPr>
              <a:t>‹#›</a:t>
            </a:fld>
            <a:endParaRPr lang="en-US"/>
          </a:p>
        </p:txBody>
      </p:sp>
    </p:spTree>
    <p:extLst>
      <p:ext uri="{BB962C8B-B14F-4D97-AF65-F5344CB8AC3E}">
        <p14:creationId xmlns:p14="http://schemas.microsoft.com/office/powerpoint/2010/main" val="350782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FE1D1-3DEC-49E5-A5B9-E8AAA3F6629E}" type="slidenum">
              <a:rPr lang="en-US"/>
              <a:pPr>
                <a:defRPr/>
              </a:pPr>
              <a:t>‹#›</a:t>
            </a:fld>
            <a:endParaRPr lang="en-US"/>
          </a:p>
        </p:txBody>
      </p:sp>
    </p:spTree>
    <p:extLst>
      <p:ext uri="{BB962C8B-B14F-4D97-AF65-F5344CB8AC3E}">
        <p14:creationId xmlns:p14="http://schemas.microsoft.com/office/powerpoint/2010/main" val="326715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70722" y="23504344"/>
            <a:ext cx="35193746" cy="726327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270722" y="15503339"/>
            <a:ext cx="35193746" cy="800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DA97C3-D5AC-4B60-BB40-8E6ACD8DD1D5}" type="slidenum">
              <a:rPr lang="en-US"/>
              <a:pPr>
                <a:defRPr/>
              </a:pPr>
              <a:t>‹#›</a:t>
            </a:fld>
            <a:endParaRPr lang="en-US"/>
          </a:p>
        </p:txBody>
      </p:sp>
    </p:spTree>
    <p:extLst>
      <p:ext uri="{BB962C8B-B14F-4D97-AF65-F5344CB8AC3E}">
        <p14:creationId xmlns:p14="http://schemas.microsoft.com/office/powerpoint/2010/main" val="108701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71567" y="8535149"/>
            <a:ext cx="18552603" cy="241374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781006" y="8535149"/>
            <a:ext cx="18552603" cy="241374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ECE938-4609-4974-95F1-1A21C39C51D4}" type="slidenum">
              <a:rPr lang="en-US"/>
              <a:pPr>
                <a:defRPr/>
              </a:pPr>
              <a:t>‹#›</a:t>
            </a:fld>
            <a:endParaRPr lang="en-US"/>
          </a:p>
        </p:txBody>
      </p:sp>
    </p:spTree>
    <p:extLst>
      <p:ext uri="{BB962C8B-B14F-4D97-AF65-F5344CB8AC3E}">
        <p14:creationId xmlns:p14="http://schemas.microsoft.com/office/powerpoint/2010/main" val="199257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69934" y="1464236"/>
            <a:ext cx="37265311"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69935" y="8187768"/>
            <a:ext cx="18294475" cy="34121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69935" y="11599961"/>
            <a:ext cx="18294475" cy="210726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032604" y="8187768"/>
            <a:ext cx="18302643" cy="34121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1032604" y="11599961"/>
            <a:ext cx="18302643" cy="210726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C6B0FCE-E002-498F-8FD0-A7B386DE4056}" type="slidenum">
              <a:rPr lang="en-US"/>
              <a:pPr>
                <a:defRPr/>
              </a:pPr>
              <a:t>‹#›</a:t>
            </a:fld>
            <a:endParaRPr lang="en-US"/>
          </a:p>
        </p:txBody>
      </p:sp>
    </p:spTree>
    <p:extLst>
      <p:ext uri="{BB962C8B-B14F-4D97-AF65-F5344CB8AC3E}">
        <p14:creationId xmlns:p14="http://schemas.microsoft.com/office/powerpoint/2010/main" val="294799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1CCF9F-BF82-4398-B919-74D5F050792A}" type="slidenum">
              <a:rPr lang="en-US"/>
              <a:pPr>
                <a:defRPr/>
              </a:pPr>
              <a:t>‹#›</a:t>
            </a:fld>
            <a:endParaRPr lang="en-US"/>
          </a:p>
        </p:txBody>
      </p:sp>
    </p:spTree>
    <p:extLst>
      <p:ext uri="{BB962C8B-B14F-4D97-AF65-F5344CB8AC3E}">
        <p14:creationId xmlns:p14="http://schemas.microsoft.com/office/powerpoint/2010/main" val="286233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DA5759-FC61-44C6-9122-8B6AC7DFF6AA}" type="slidenum">
              <a:rPr lang="en-US"/>
              <a:pPr>
                <a:defRPr/>
              </a:pPr>
              <a:t>‹#›</a:t>
            </a:fld>
            <a:endParaRPr lang="en-US"/>
          </a:p>
        </p:txBody>
      </p:sp>
    </p:spTree>
    <p:extLst>
      <p:ext uri="{BB962C8B-B14F-4D97-AF65-F5344CB8AC3E}">
        <p14:creationId xmlns:p14="http://schemas.microsoft.com/office/powerpoint/2010/main" val="144619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9935" y="1456768"/>
            <a:ext cx="13622016" cy="61968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188600" y="1456768"/>
            <a:ext cx="23146643" cy="312158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69935" y="7653618"/>
            <a:ext cx="13622016" cy="2501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40732E-E325-44F5-8198-B7091757407B}" type="slidenum">
              <a:rPr lang="en-US"/>
              <a:pPr>
                <a:defRPr/>
              </a:pPr>
              <a:t>‹#›</a:t>
            </a:fld>
            <a:endParaRPr lang="en-US"/>
          </a:p>
        </p:txBody>
      </p:sp>
    </p:spTree>
    <p:extLst>
      <p:ext uri="{BB962C8B-B14F-4D97-AF65-F5344CB8AC3E}">
        <p14:creationId xmlns:p14="http://schemas.microsoft.com/office/powerpoint/2010/main" val="329723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16358" y="25603577"/>
            <a:ext cx="24842452" cy="302185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116358" y="3268384"/>
            <a:ext cx="24842452" cy="219448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116358" y="28625427"/>
            <a:ext cx="24842452" cy="42937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88DA17-5E5A-4050-9016-6E7B00D0EAB1}" type="slidenum">
              <a:rPr lang="en-US"/>
              <a:pPr>
                <a:defRPr/>
              </a:pPr>
              <a:t>‹#›</a:t>
            </a:fld>
            <a:endParaRPr lang="en-US"/>
          </a:p>
        </p:txBody>
      </p:sp>
    </p:spTree>
    <p:extLst>
      <p:ext uri="{BB962C8B-B14F-4D97-AF65-F5344CB8AC3E}">
        <p14:creationId xmlns:p14="http://schemas.microsoft.com/office/powerpoint/2010/main" val="2788197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71799" y="1463675"/>
            <a:ext cx="37261577"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7106" tIns="198553" rIns="397106" bIns="19855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071799" y="8535988"/>
            <a:ext cx="37261577" cy="2413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7106" tIns="198553" rIns="397106" bIns="19855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071799" y="33307338"/>
            <a:ext cx="9658127" cy="2540000"/>
          </a:xfrm>
          <a:prstGeom prst="rect">
            <a:avLst/>
          </a:prstGeom>
          <a:noFill/>
          <a:ln w="9525">
            <a:noFill/>
            <a:miter lim="800000"/>
            <a:headEnd/>
            <a:tailEnd/>
          </a:ln>
          <a:effectLst/>
        </p:spPr>
        <p:txBody>
          <a:bodyPr vert="horz" wrap="square" lIns="397106" tIns="198553" rIns="397106" bIns="198553" numCol="1" anchor="t" anchorCtr="0" compatLnSpc="1">
            <a:prstTxWarp prst="textNoShape">
              <a:avLst/>
            </a:prstTxWarp>
          </a:bodyPr>
          <a:lstStyle>
            <a:lvl1pPr>
              <a:defRPr sz="6100"/>
            </a:lvl1pPr>
          </a:lstStyle>
          <a:p>
            <a:pPr>
              <a:defRPr/>
            </a:pPr>
            <a:endParaRPr lang="en-US"/>
          </a:p>
        </p:txBody>
      </p:sp>
      <p:sp>
        <p:nvSpPr>
          <p:cNvPr id="1029" name="Rectangle 5"/>
          <p:cNvSpPr>
            <a:spLocks noGrp="1" noChangeArrowheads="1"/>
          </p:cNvSpPr>
          <p:nvPr>
            <p:ph type="ftr" sz="quarter" idx="3"/>
          </p:nvPr>
        </p:nvSpPr>
        <p:spPr bwMode="auto">
          <a:xfrm>
            <a:off x="14148309" y="33307338"/>
            <a:ext cx="13108558" cy="2540000"/>
          </a:xfrm>
          <a:prstGeom prst="rect">
            <a:avLst/>
          </a:prstGeom>
          <a:noFill/>
          <a:ln w="9525">
            <a:noFill/>
            <a:miter lim="800000"/>
            <a:headEnd/>
            <a:tailEnd/>
          </a:ln>
          <a:effectLst/>
        </p:spPr>
        <p:txBody>
          <a:bodyPr vert="horz" wrap="square" lIns="397106" tIns="198553" rIns="397106" bIns="198553" numCol="1" anchor="t" anchorCtr="0" compatLnSpc="1">
            <a:prstTxWarp prst="textNoShape">
              <a:avLst/>
            </a:prstTxWarp>
          </a:bodyPr>
          <a:lstStyle>
            <a:lvl1pPr algn="ctr">
              <a:defRPr sz="6100"/>
            </a:lvl1pPr>
          </a:lstStyle>
          <a:p>
            <a:pPr>
              <a:defRPr/>
            </a:pPr>
            <a:endParaRPr lang="en-US"/>
          </a:p>
        </p:txBody>
      </p:sp>
      <p:sp>
        <p:nvSpPr>
          <p:cNvPr id="1030" name="Rectangle 6"/>
          <p:cNvSpPr>
            <a:spLocks noGrp="1" noChangeArrowheads="1"/>
          </p:cNvSpPr>
          <p:nvPr>
            <p:ph type="sldNum" sz="quarter" idx="4"/>
          </p:nvPr>
        </p:nvSpPr>
        <p:spPr bwMode="auto">
          <a:xfrm>
            <a:off x="29675249" y="33307338"/>
            <a:ext cx="9658127" cy="2540000"/>
          </a:xfrm>
          <a:prstGeom prst="rect">
            <a:avLst/>
          </a:prstGeom>
          <a:noFill/>
          <a:ln w="9525">
            <a:noFill/>
            <a:miter lim="800000"/>
            <a:headEnd/>
            <a:tailEnd/>
          </a:ln>
          <a:effectLst/>
        </p:spPr>
        <p:txBody>
          <a:bodyPr vert="horz" wrap="square" lIns="397106" tIns="198553" rIns="397106" bIns="198553" numCol="1" anchor="t" anchorCtr="0" compatLnSpc="1">
            <a:prstTxWarp prst="textNoShape">
              <a:avLst/>
            </a:prstTxWarp>
          </a:bodyPr>
          <a:lstStyle>
            <a:lvl1pPr algn="r">
              <a:defRPr sz="6100"/>
            </a:lvl1pPr>
          </a:lstStyle>
          <a:p>
            <a:pPr>
              <a:defRPr/>
            </a:pPr>
            <a:fld id="{60E990D6-295D-444E-8F28-E5DEE42142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70338" rtl="0" eaLnBrk="0" fontAlgn="base" hangingPunct="0">
        <a:spcBef>
          <a:spcPct val="0"/>
        </a:spcBef>
        <a:spcAft>
          <a:spcPct val="0"/>
        </a:spcAft>
        <a:defRPr sz="19100">
          <a:solidFill>
            <a:schemeClr val="tx2"/>
          </a:solidFill>
          <a:latin typeface="+mj-lt"/>
          <a:ea typeface="+mj-ea"/>
          <a:cs typeface="+mj-cs"/>
        </a:defRPr>
      </a:lvl1pPr>
      <a:lvl2pPr algn="ctr" defTabSz="3970338" rtl="0" eaLnBrk="0" fontAlgn="base" hangingPunct="0">
        <a:spcBef>
          <a:spcPct val="0"/>
        </a:spcBef>
        <a:spcAft>
          <a:spcPct val="0"/>
        </a:spcAft>
        <a:defRPr sz="19100">
          <a:solidFill>
            <a:schemeClr val="tx2"/>
          </a:solidFill>
          <a:latin typeface="Arial" charset="0"/>
        </a:defRPr>
      </a:lvl2pPr>
      <a:lvl3pPr algn="ctr" defTabSz="3970338" rtl="0" eaLnBrk="0" fontAlgn="base" hangingPunct="0">
        <a:spcBef>
          <a:spcPct val="0"/>
        </a:spcBef>
        <a:spcAft>
          <a:spcPct val="0"/>
        </a:spcAft>
        <a:defRPr sz="19100">
          <a:solidFill>
            <a:schemeClr val="tx2"/>
          </a:solidFill>
          <a:latin typeface="Arial" charset="0"/>
        </a:defRPr>
      </a:lvl3pPr>
      <a:lvl4pPr algn="ctr" defTabSz="3970338" rtl="0" eaLnBrk="0" fontAlgn="base" hangingPunct="0">
        <a:spcBef>
          <a:spcPct val="0"/>
        </a:spcBef>
        <a:spcAft>
          <a:spcPct val="0"/>
        </a:spcAft>
        <a:defRPr sz="19100">
          <a:solidFill>
            <a:schemeClr val="tx2"/>
          </a:solidFill>
          <a:latin typeface="Arial" charset="0"/>
        </a:defRPr>
      </a:lvl4pPr>
      <a:lvl5pPr algn="ctr" defTabSz="3970338" rtl="0" eaLnBrk="0" fontAlgn="base" hangingPunct="0">
        <a:spcBef>
          <a:spcPct val="0"/>
        </a:spcBef>
        <a:spcAft>
          <a:spcPct val="0"/>
        </a:spcAft>
        <a:defRPr sz="19100">
          <a:solidFill>
            <a:schemeClr val="tx2"/>
          </a:solidFill>
          <a:latin typeface="Arial" charset="0"/>
        </a:defRPr>
      </a:lvl5pPr>
      <a:lvl6pPr marL="457200" algn="ctr" defTabSz="3970338" rtl="0" fontAlgn="base">
        <a:spcBef>
          <a:spcPct val="0"/>
        </a:spcBef>
        <a:spcAft>
          <a:spcPct val="0"/>
        </a:spcAft>
        <a:defRPr sz="19100">
          <a:solidFill>
            <a:schemeClr val="tx2"/>
          </a:solidFill>
          <a:latin typeface="Arial" charset="0"/>
        </a:defRPr>
      </a:lvl6pPr>
      <a:lvl7pPr marL="914400" algn="ctr" defTabSz="3970338" rtl="0" fontAlgn="base">
        <a:spcBef>
          <a:spcPct val="0"/>
        </a:spcBef>
        <a:spcAft>
          <a:spcPct val="0"/>
        </a:spcAft>
        <a:defRPr sz="19100">
          <a:solidFill>
            <a:schemeClr val="tx2"/>
          </a:solidFill>
          <a:latin typeface="Arial" charset="0"/>
        </a:defRPr>
      </a:lvl7pPr>
      <a:lvl8pPr marL="1371600" algn="ctr" defTabSz="3970338" rtl="0" fontAlgn="base">
        <a:spcBef>
          <a:spcPct val="0"/>
        </a:spcBef>
        <a:spcAft>
          <a:spcPct val="0"/>
        </a:spcAft>
        <a:defRPr sz="19100">
          <a:solidFill>
            <a:schemeClr val="tx2"/>
          </a:solidFill>
          <a:latin typeface="Arial" charset="0"/>
        </a:defRPr>
      </a:lvl8pPr>
      <a:lvl9pPr marL="1828800" algn="ctr" defTabSz="3970338" rtl="0" fontAlgn="base">
        <a:spcBef>
          <a:spcPct val="0"/>
        </a:spcBef>
        <a:spcAft>
          <a:spcPct val="0"/>
        </a:spcAft>
        <a:defRPr sz="19100">
          <a:solidFill>
            <a:schemeClr val="tx2"/>
          </a:solidFill>
          <a:latin typeface="Arial" charset="0"/>
        </a:defRPr>
      </a:lvl9pPr>
    </p:titleStyle>
    <p:bodyStyle>
      <a:lvl1pPr marL="1489075" indent="-1489075" algn="l" defTabSz="3970338" rtl="0" eaLnBrk="0" fontAlgn="base" hangingPunct="0">
        <a:spcBef>
          <a:spcPct val="20000"/>
        </a:spcBef>
        <a:spcAft>
          <a:spcPct val="0"/>
        </a:spcAft>
        <a:buChar char="•"/>
        <a:defRPr sz="13900">
          <a:solidFill>
            <a:schemeClr val="tx1"/>
          </a:solidFill>
          <a:latin typeface="+mn-lt"/>
          <a:ea typeface="+mn-ea"/>
          <a:cs typeface="+mn-cs"/>
        </a:defRPr>
      </a:lvl1pPr>
      <a:lvl2pPr marL="3225800" indent="-1239838" algn="l" defTabSz="3970338" rtl="0" eaLnBrk="0" fontAlgn="base" hangingPunct="0">
        <a:spcBef>
          <a:spcPct val="20000"/>
        </a:spcBef>
        <a:spcAft>
          <a:spcPct val="0"/>
        </a:spcAft>
        <a:buChar char="–"/>
        <a:defRPr sz="12200">
          <a:solidFill>
            <a:schemeClr val="tx1"/>
          </a:solidFill>
          <a:latin typeface="+mn-lt"/>
        </a:defRPr>
      </a:lvl2pPr>
      <a:lvl3pPr marL="4964113" indent="-993775" algn="l" defTabSz="3970338" rtl="0" eaLnBrk="0" fontAlgn="base" hangingPunct="0">
        <a:spcBef>
          <a:spcPct val="20000"/>
        </a:spcBef>
        <a:spcAft>
          <a:spcPct val="0"/>
        </a:spcAft>
        <a:buChar char="•"/>
        <a:defRPr sz="10400">
          <a:solidFill>
            <a:schemeClr val="tx1"/>
          </a:solidFill>
          <a:latin typeface="+mn-lt"/>
        </a:defRPr>
      </a:lvl3pPr>
      <a:lvl4pPr marL="6950075" indent="-993775" algn="l" defTabSz="3970338" rtl="0" eaLnBrk="0" fontAlgn="base" hangingPunct="0">
        <a:spcBef>
          <a:spcPct val="20000"/>
        </a:spcBef>
        <a:spcAft>
          <a:spcPct val="0"/>
        </a:spcAft>
        <a:buChar char="–"/>
        <a:defRPr sz="8700">
          <a:solidFill>
            <a:schemeClr val="tx1"/>
          </a:solidFill>
          <a:latin typeface="+mn-lt"/>
        </a:defRPr>
      </a:lvl4pPr>
      <a:lvl5pPr marL="8934450" indent="-992188" algn="l" defTabSz="3970338" rtl="0" eaLnBrk="0" fontAlgn="base" hangingPunct="0">
        <a:spcBef>
          <a:spcPct val="20000"/>
        </a:spcBef>
        <a:spcAft>
          <a:spcPct val="0"/>
        </a:spcAft>
        <a:buChar char="»"/>
        <a:defRPr sz="8700">
          <a:solidFill>
            <a:schemeClr val="tx1"/>
          </a:solidFill>
          <a:latin typeface="+mn-lt"/>
        </a:defRPr>
      </a:lvl5pPr>
      <a:lvl6pPr marL="9391650" indent="-992188" algn="l" defTabSz="3970338" rtl="0" fontAlgn="base">
        <a:spcBef>
          <a:spcPct val="20000"/>
        </a:spcBef>
        <a:spcAft>
          <a:spcPct val="0"/>
        </a:spcAft>
        <a:buChar char="»"/>
        <a:defRPr sz="8700">
          <a:solidFill>
            <a:schemeClr val="tx1"/>
          </a:solidFill>
          <a:latin typeface="+mn-lt"/>
        </a:defRPr>
      </a:lvl6pPr>
      <a:lvl7pPr marL="9848850" indent="-992188" algn="l" defTabSz="3970338" rtl="0" fontAlgn="base">
        <a:spcBef>
          <a:spcPct val="20000"/>
        </a:spcBef>
        <a:spcAft>
          <a:spcPct val="0"/>
        </a:spcAft>
        <a:buChar char="»"/>
        <a:defRPr sz="8700">
          <a:solidFill>
            <a:schemeClr val="tx1"/>
          </a:solidFill>
          <a:latin typeface="+mn-lt"/>
        </a:defRPr>
      </a:lvl7pPr>
      <a:lvl8pPr marL="10306050" indent="-992188" algn="l" defTabSz="3970338" rtl="0" fontAlgn="base">
        <a:spcBef>
          <a:spcPct val="20000"/>
        </a:spcBef>
        <a:spcAft>
          <a:spcPct val="0"/>
        </a:spcAft>
        <a:buChar char="»"/>
        <a:defRPr sz="8700">
          <a:solidFill>
            <a:schemeClr val="tx1"/>
          </a:solidFill>
          <a:latin typeface="+mn-lt"/>
        </a:defRPr>
      </a:lvl8pPr>
      <a:lvl9pPr marL="10763250" indent="-992188" algn="l" defTabSz="3970338" rtl="0" fontAlgn="base">
        <a:spcBef>
          <a:spcPct val="20000"/>
        </a:spcBef>
        <a:spcAft>
          <a:spcPct val="0"/>
        </a:spcAft>
        <a:buChar char="»"/>
        <a:defRPr sz="8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emf"/><Relationship Id="rId18" Type="http://schemas.openxmlformats.org/officeDocument/2006/relationships/image" Target="../media/image13.jpeg"/><Relationship Id="rId3" Type="http://schemas.openxmlformats.org/officeDocument/2006/relationships/image" Target="../media/image1.png"/><Relationship Id="rId21" Type="http://schemas.openxmlformats.org/officeDocument/2006/relationships/comments" Target="../comments/comment1.xml"/><Relationship Id="rId7" Type="http://schemas.openxmlformats.org/officeDocument/2006/relationships/image" Target="../media/image3.png"/><Relationship Id="rId12" Type="http://schemas.openxmlformats.org/officeDocument/2006/relationships/image" Target="../media/image7.emf"/><Relationship Id="rId17" Type="http://schemas.openxmlformats.org/officeDocument/2006/relationships/image" Target="../media/image12.jpe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hyperlink" Target="http://www.utoledo.edu/nsm/lec/sensor_network/index.html" TargetMode="External"/><Relationship Id="rId11" Type="http://schemas.openxmlformats.org/officeDocument/2006/relationships/image" Target="../media/image6.emf"/><Relationship Id="rId5" Type="http://schemas.openxmlformats.org/officeDocument/2006/relationships/hyperlink" Target="mailto:carol.stepien@utoledo.edu" TargetMode="External"/><Relationship Id="rId15" Type="http://schemas.openxmlformats.org/officeDocument/2006/relationships/image" Target="../media/image10.jpeg"/><Relationship Id="rId10" Type="http://schemas.openxmlformats.org/officeDocument/2006/relationships/image" Target="../media/image5.emf"/><Relationship Id="rId19" Type="http://schemas.openxmlformats.org/officeDocument/2006/relationships/image" Target="../media/image14.jpeg"/><Relationship Id="rId4" Type="http://schemas.openxmlformats.org/officeDocument/2006/relationships/image" Target="../media/image2.png"/><Relationship Id="rId9" Type="http://schemas.openxmlformats.org/officeDocument/2006/relationships/hyperlink" Target="http://www.glerl.noaa.gov/pubs/fulltext/2005/20050015.pdf" TargetMode="External"/><Relationship Id="rId1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88413" y="1524000"/>
            <a:ext cx="2442404" cy="243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4"/>
          <p:cNvSpPr txBox="1">
            <a:spLocks noChangeArrowheads="1"/>
          </p:cNvSpPr>
          <p:nvPr/>
        </p:nvSpPr>
        <p:spPr bwMode="auto">
          <a:xfrm>
            <a:off x="3219987" y="777824"/>
            <a:ext cx="36638636" cy="65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2400">
            <a:spAutoFit/>
          </a:bodyPr>
          <a:lstStyle>
            <a:lvl1pPr eaLnBrk="0" hangingPunct="0">
              <a:defRPr sz="7800">
                <a:solidFill>
                  <a:schemeClr val="tx1"/>
                </a:solidFill>
                <a:latin typeface="Arial" charset="0"/>
              </a:defRPr>
            </a:lvl1pPr>
            <a:lvl2pPr marL="742950" indent="-285750" eaLnBrk="0" hangingPunct="0">
              <a:defRPr sz="7800">
                <a:solidFill>
                  <a:schemeClr val="tx1"/>
                </a:solidFill>
                <a:latin typeface="Arial" charset="0"/>
              </a:defRPr>
            </a:lvl2pPr>
            <a:lvl3pPr marL="1143000" indent="-228600" eaLnBrk="0" hangingPunct="0">
              <a:defRPr sz="7800">
                <a:solidFill>
                  <a:schemeClr val="tx1"/>
                </a:solidFill>
                <a:latin typeface="Arial" charset="0"/>
              </a:defRPr>
            </a:lvl3pPr>
            <a:lvl4pPr marL="1600200" indent="-228600" eaLnBrk="0" hangingPunct="0">
              <a:defRPr sz="7800">
                <a:solidFill>
                  <a:schemeClr val="tx1"/>
                </a:solidFill>
                <a:latin typeface="Arial" charset="0"/>
              </a:defRPr>
            </a:lvl4pPr>
            <a:lvl5pPr marL="2057400" indent="-228600" eaLnBrk="0" hangingPunct="0">
              <a:defRPr sz="7800">
                <a:solidFill>
                  <a:schemeClr val="tx1"/>
                </a:solidFill>
                <a:latin typeface="Arial" charset="0"/>
              </a:defRPr>
            </a:lvl5pPr>
            <a:lvl6pPr marL="2514600" indent="-228600" eaLnBrk="0" fontAlgn="base" hangingPunct="0">
              <a:spcBef>
                <a:spcPct val="0"/>
              </a:spcBef>
              <a:spcAft>
                <a:spcPct val="0"/>
              </a:spcAft>
              <a:defRPr sz="7800">
                <a:solidFill>
                  <a:schemeClr val="tx1"/>
                </a:solidFill>
                <a:latin typeface="Arial" charset="0"/>
              </a:defRPr>
            </a:lvl6pPr>
            <a:lvl7pPr marL="2971800" indent="-228600" eaLnBrk="0" fontAlgn="base" hangingPunct="0">
              <a:spcBef>
                <a:spcPct val="0"/>
              </a:spcBef>
              <a:spcAft>
                <a:spcPct val="0"/>
              </a:spcAft>
              <a:defRPr sz="7800">
                <a:solidFill>
                  <a:schemeClr val="tx1"/>
                </a:solidFill>
                <a:latin typeface="Arial" charset="0"/>
              </a:defRPr>
            </a:lvl7pPr>
            <a:lvl8pPr marL="3429000" indent="-228600" eaLnBrk="0" fontAlgn="base" hangingPunct="0">
              <a:spcBef>
                <a:spcPct val="0"/>
              </a:spcBef>
              <a:spcAft>
                <a:spcPct val="0"/>
              </a:spcAft>
              <a:defRPr sz="7800">
                <a:solidFill>
                  <a:schemeClr val="tx1"/>
                </a:solidFill>
                <a:latin typeface="Arial" charset="0"/>
              </a:defRPr>
            </a:lvl8pPr>
            <a:lvl9pPr marL="3886200" indent="-228600" eaLnBrk="0" fontAlgn="base" hangingPunct="0">
              <a:spcBef>
                <a:spcPct val="0"/>
              </a:spcBef>
              <a:spcAft>
                <a:spcPct val="0"/>
              </a:spcAft>
              <a:defRPr sz="7800">
                <a:solidFill>
                  <a:schemeClr val="tx1"/>
                </a:solidFill>
                <a:latin typeface="Arial" charset="0"/>
              </a:defRPr>
            </a:lvl9pPr>
          </a:lstStyle>
          <a:p>
            <a:r>
              <a:rPr lang="en-US" altLang="zh-CN" sz="3800" b="1" dirty="0"/>
              <a:t>A NEW LAND-LAKE SENSOR NETWORK FOR MEASURING GREENHOUSE GAS, WATER, AND ENERGY EXCHANGES: USE IN EDUCATION AND OUTREACH</a:t>
            </a:r>
          </a:p>
        </p:txBody>
      </p:sp>
      <p:pic>
        <p:nvPicPr>
          <p:cNvPr id="2052" name="Picture 1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02611" y="33960157"/>
            <a:ext cx="321400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17"/>
          <p:cNvSpPr txBox="1">
            <a:spLocks noChangeArrowheads="1"/>
          </p:cNvSpPr>
          <p:nvPr/>
        </p:nvSpPr>
        <p:spPr bwMode="auto">
          <a:xfrm>
            <a:off x="1586093" y="4626114"/>
            <a:ext cx="65979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075113" eaLnBrk="0" hangingPunct="0">
              <a:defRPr sz="7800">
                <a:solidFill>
                  <a:schemeClr val="tx1"/>
                </a:solidFill>
                <a:latin typeface="Arial" charset="0"/>
              </a:defRPr>
            </a:lvl1pPr>
            <a:lvl2pPr marL="742950" indent="-285750" defTabSz="4075113" eaLnBrk="0" hangingPunct="0">
              <a:defRPr sz="7800">
                <a:solidFill>
                  <a:schemeClr val="tx1"/>
                </a:solidFill>
                <a:latin typeface="Arial" charset="0"/>
              </a:defRPr>
            </a:lvl2pPr>
            <a:lvl3pPr marL="1143000" indent="-228600" defTabSz="4075113" eaLnBrk="0" hangingPunct="0">
              <a:defRPr sz="7800">
                <a:solidFill>
                  <a:schemeClr val="tx1"/>
                </a:solidFill>
                <a:latin typeface="Arial" charset="0"/>
              </a:defRPr>
            </a:lvl3pPr>
            <a:lvl4pPr marL="1600200" indent="-228600" defTabSz="4075113" eaLnBrk="0" hangingPunct="0">
              <a:defRPr sz="7800">
                <a:solidFill>
                  <a:schemeClr val="tx1"/>
                </a:solidFill>
                <a:latin typeface="Arial" charset="0"/>
              </a:defRPr>
            </a:lvl4pPr>
            <a:lvl5pPr marL="2057400" indent="-228600" defTabSz="4075113" eaLnBrk="0" hangingPunct="0">
              <a:defRPr sz="7800">
                <a:solidFill>
                  <a:schemeClr val="tx1"/>
                </a:solidFill>
                <a:latin typeface="Arial" charset="0"/>
              </a:defRPr>
            </a:lvl5pPr>
            <a:lvl6pPr marL="2514600" indent="-228600" defTabSz="4075113" eaLnBrk="0" fontAlgn="base" hangingPunct="0">
              <a:spcBef>
                <a:spcPct val="0"/>
              </a:spcBef>
              <a:spcAft>
                <a:spcPct val="0"/>
              </a:spcAft>
              <a:defRPr sz="7800">
                <a:solidFill>
                  <a:schemeClr val="tx1"/>
                </a:solidFill>
                <a:latin typeface="Arial" charset="0"/>
              </a:defRPr>
            </a:lvl6pPr>
            <a:lvl7pPr marL="2971800" indent="-228600" defTabSz="4075113" eaLnBrk="0" fontAlgn="base" hangingPunct="0">
              <a:spcBef>
                <a:spcPct val="0"/>
              </a:spcBef>
              <a:spcAft>
                <a:spcPct val="0"/>
              </a:spcAft>
              <a:defRPr sz="7800">
                <a:solidFill>
                  <a:schemeClr val="tx1"/>
                </a:solidFill>
                <a:latin typeface="Arial" charset="0"/>
              </a:defRPr>
            </a:lvl7pPr>
            <a:lvl8pPr marL="3429000" indent="-228600" defTabSz="4075113" eaLnBrk="0" fontAlgn="base" hangingPunct="0">
              <a:spcBef>
                <a:spcPct val="0"/>
              </a:spcBef>
              <a:spcAft>
                <a:spcPct val="0"/>
              </a:spcAft>
              <a:defRPr sz="7800">
                <a:solidFill>
                  <a:schemeClr val="tx1"/>
                </a:solidFill>
                <a:latin typeface="Arial" charset="0"/>
              </a:defRPr>
            </a:lvl8pPr>
            <a:lvl9pPr marL="3886200" indent="-228600" defTabSz="4075113" eaLnBrk="0" fontAlgn="base" hangingPunct="0">
              <a:spcBef>
                <a:spcPct val="0"/>
              </a:spcBef>
              <a:spcAft>
                <a:spcPct val="0"/>
              </a:spcAft>
              <a:defRPr sz="7800">
                <a:solidFill>
                  <a:schemeClr val="tx1"/>
                </a:solidFill>
                <a:latin typeface="Arial" charset="0"/>
              </a:defRPr>
            </a:lvl9pPr>
          </a:lstStyle>
          <a:p>
            <a:pPr eaLnBrk="1" hangingPunct="1">
              <a:spcBef>
                <a:spcPct val="50000"/>
              </a:spcBef>
            </a:pPr>
            <a:r>
              <a:rPr lang="en-US" sz="4000" b="1" dirty="0" smtClean="0">
                <a:solidFill>
                  <a:schemeClr val="accent2"/>
                </a:solidFill>
              </a:rPr>
              <a:t>1. Introduction</a:t>
            </a:r>
            <a:endParaRPr lang="en-US" sz="4000" b="1" dirty="0">
              <a:solidFill>
                <a:schemeClr val="accent2"/>
              </a:solidFill>
            </a:endParaRPr>
          </a:p>
        </p:txBody>
      </p:sp>
      <p:sp>
        <p:nvSpPr>
          <p:cNvPr id="2056" name="Text Box 7"/>
          <p:cNvSpPr txBox="1">
            <a:spLocks noChangeArrowheads="1"/>
          </p:cNvSpPr>
          <p:nvPr/>
        </p:nvSpPr>
        <p:spPr bwMode="auto">
          <a:xfrm>
            <a:off x="1271587" y="1524000"/>
            <a:ext cx="39601658" cy="215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4656138" eaLnBrk="0" hangingPunct="0">
              <a:defRPr sz="7800">
                <a:solidFill>
                  <a:schemeClr val="tx1"/>
                </a:solidFill>
                <a:latin typeface="Arial" charset="0"/>
              </a:defRPr>
            </a:lvl1pPr>
            <a:lvl2pPr marL="742950" indent="-285750" defTabSz="4656138" eaLnBrk="0" hangingPunct="0">
              <a:defRPr sz="7800">
                <a:solidFill>
                  <a:schemeClr val="tx1"/>
                </a:solidFill>
                <a:latin typeface="Arial" charset="0"/>
              </a:defRPr>
            </a:lvl2pPr>
            <a:lvl3pPr marL="1143000" indent="-228600" defTabSz="4656138" eaLnBrk="0" hangingPunct="0">
              <a:defRPr sz="7800">
                <a:solidFill>
                  <a:schemeClr val="tx1"/>
                </a:solidFill>
                <a:latin typeface="Arial" charset="0"/>
              </a:defRPr>
            </a:lvl3pPr>
            <a:lvl4pPr marL="1600200" indent="-228600" defTabSz="4656138" eaLnBrk="0" hangingPunct="0">
              <a:defRPr sz="7800">
                <a:solidFill>
                  <a:schemeClr val="tx1"/>
                </a:solidFill>
                <a:latin typeface="Arial" charset="0"/>
              </a:defRPr>
            </a:lvl4pPr>
            <a:lvl5pPr marL="2057400" indent="-228600" defTabSz="4656138" eaLnBrk="0" hangingPunct="0">
              <a:defRPr sz="7800">
                <a:solidFill>
                  <a:schemeClr val="tx1"/>
                </a:solidFill>
                <a:latin typeface="Arial" charset="0"/>
              </a:defRPr>
            </a:lvl5pPr>
            <a:lvl6pPr marL="2514600" indent="-228600" defTabSz="4656138" eaLnBrk="0" fontAlgn="base" hangingPunct="0">
              <a:spcBef>
                <a:spcPct val="0"/>
              </a:spcBef>
              <a:spcAft>
                <a:spcPct val="0"/>
              </a:spcAft>
              <a:defRPr sz="7800">
                <a:solidFill>
                  <a:schemeClr val="tx1"/>
                </a:solidFill>
                <a:latin typeface="Arial" charset="0"/>
              </a:defRPr>
            </a:lvl6pPr>
            <a:lvl7pPr marL="2971800" indent="-228600" defTabSz="4656138" eaLnBrk="0" fontAlgn="base" hangingPunct="0">
              <a:spcBef>
                <a:spcPct val="0"/>
              </a:spcBef>
              <a:spcAft>
                <a:spcPct val="0"/>
              </a:spcAft>
              <a:defRPr sz="7800">
                <a:solidFill>
                  <a:schemeClr val="tx1"/>
                </a:solidFill>
                <a:latin typeface="Arial" charset="0"/>
              </a:defRPr>
            </a:lvl7pPr>
            <a:lvl8pPr marL="3429000" indent="-228600" defTabSz="4656138" eaLnBrk="0" fontAlgn="base" hangingPunct="0">
              <a:spcBef>
                <a:spcPct val="0"/>
              </a:spcBef>
              <a:spcAft>
                <a:spcPct val="0"/>
              </a:spcAft>
              <a:defRPr sz="7800">
                <a:solidFill>
                  <a:schemeClr val="tx1"/>
                </a:solidFill>
                <a:latin typeface="Arial" charset="0"/>
              </a:defRPr>
            </a:lvl8pPr>
            <a:lvl9pPr marL="3886200" indent="-228600" defTabSz="4656138" eaLnBrk="0" fontAlgn="base" hangingPunct="0">
              <a:spcBef>
                <a:spcPct val="0"/>
              </a:spcBef>
              <a:spcAft>
                <a:spcPct val="0"/>
              </a:spcAft>
              <a:defRPr sz="7800">
                <a:solidFill>
                  <a:schemeClr val="tx1"/>
                </a:solidFill>
                <a:latin typeface="Arial" charset="0"/>
              </a:defRPr>
            </a:lvl9pPr>
          </a:lstStyle>
          <a:p>
            <a:pPr algn="ctr">
              <a:lnSpc>
                <a:spcPct val="125000"/>
              </a:lnSpc>
            </a:pPr>
            <a:r>
              <a:rPr lang="en-US" altLang="zh-CN" sz="3600" dirty="0"/>
              <a:t>Stepien, </a:t>
            </a:r>
            <a:r>
              <a:rPr lang="en-US" altLang="zh-CN" sz="3600" dirty="0" smtClean="0"/>
              <a:t>Carol A*.</a:t>
            </a:r>
            <a:r>
              <a:rPr lang="en-US" altLang="zh-CN" sz="3600" dirty="0"/>
              <a:t>, Chen J., Shao C., Czajkowski, K. P., Bridgeman, T. B., Richard Becker  </a:t>
            </a:r>
            <a:endParaRPr lang="zh-CN" altLang="zh-CN" sz="3600" dirty="0"/>
          </a:p>
          <a:p>
            <a:pPr algn="ctr">
              <a:lnSpc>
                <a:spcPct val="125000"/>
              </a:lnSpc>
            </a:pPr>
            <a:r>
              <a:rPr lang="en-US" altLang="zh-CN" sz="3600" dirty="0" smtClean="0"/>
              <a:t>Lake Erie Center, Depts. of Environmental Sciences and Geography and Planning, University </a:t>
            </a:r>
            <a:r>
              <a:rPr lang="en-US" altLang="zh-CN" sz="3600" dirty="0"/>
              <a:t>of Toledo, OH, USA</a:t>
            </a:r>
          </a:p>
          <a:p>
            <a:pPr algn="ctr">
              <a:lnSpc>
                <a:spcPct val="125000"/>
              </a:lnSpc>
            </a:pPr>
            <a:r>
              <a:rPr lang="en-US" sz="3600" b="1" dirty="0" smtClean="0"/>
              <a:t>email</a:t>
            </a:r>
            <a:r>
              <a:rPr lang="en-US" sz="3600" b="1" dirty="0"/>
              <a:t>: </a:t>
            </a:r>
            <a:r>
              <a:rPr lang="en-US" altLang="zh-CN" sz="3600" b="1" dirty="0">
                <a:hlinkClick r:id="rId5"/>
              </a:rPr>
              <a:t>carol.stepien@utoledo.edu</a:t>
            </a:r>
            <a:endParaRPr lang="en-US" sz="3600" b="1" dirty="0"/>
          </a:p>
        </p:txBody>
      </p:sp>
      <p:sp>
        <p:nvSpPr>
          <p:cNvPr id="2057" name="Text Box 188"/>
          <p:cNvSpPr txBox="1">
            <a:spLocks noChangeArrowheads="1"/>
          </p:cNvSpPr>
          <p:nvPr/>
        </p:nvSpPr>
        <p:spPr bwMode="auto">
          <a:xfrm>
            <a:off x="13463587" y="34290000"/>
            <a:ext cx="1698650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075113" eaLnBrk="0" hangingPunct="0">
              <a:defRPr sz="7800">
                <a:solidFill>
                  <a:schemeClr val="tx1"/>
                </a:solidFill>
                <a:latin typeface="Arial" charset="0"/>
              </a:defRPr>
            </a:lvl1pPr>
            <a:lvl2pPr marL="742950" indent="-285750" defTabSz="4075113" eaLnBrk="0" hangingPunct="0">
              <a:defRPr sz="7800">
                <a:solidFill>
                  <a:schemeClr val="tx1"/>
                </a:solidFill>
                <a:latin typeface="Arial" charset="0"/>
              </a:defRPr>
            </a:lvl2pPr>
            <a:lvl3pPr marL="1143000" indent="-228600" defTabSz="4075113" eaLnBrk="0" hangingPunct="0">
              <a:defRPr sz="7800">
                <a:solidFill>
                  <a:schemeClr val="tx1"/>
                </a:solidFill>
                <a:latin typeface="Arial" charset="0"/>
              </a:defRPr>
            </a:lvl3pPr>
            <a:lvl4pPr marL="1600200" indent="-228600" defTabSz="4075113" eaLnBrk="0" hangingPunct="0">
              <a:defRPr sz="7800">
                <a:solidFill>
                  <a:schemeClr val="tx1"/>
                </a:solidFill>
                <a:latin typeface="Arial" charset="0"/>
              </a:defRPr>
            </a:lvl4pPr>
            <a:lvl5pPr marL="2057400" indent="-228600" defTabSz="4075113" eaLnBrk="0" hangingPunct="0">
              <a:defRPr sz="7800">
                <a:solidFill>
                  <a:schemeClr val="tx1"/>
                </a:solidFill>
                <a:latin typeface="Arial" charset="0"/>
              </a:defRPr>
            </a:lvl5pPr>
            <a:lvl6pPr marL="2514600" indent="-228600" defTabSz="4075113" eaLnBrk="0" fontAlgn="base" hangingPunct="0">
              <a:spcBef>
                <a:spcPct val="0"/>
              </a:spcBef>
              <a:spcAft>
                <a:spcPct val="0"/>
              </a:spcAft>
              <a:defRPr sz="7800">
                <a:solidFill>
                  <a:schemeClr val="tx1"/>
                </a:solidFill>
                <a:latin typeface="Arial" charset="0"/>
              </a:defRPr>
            </a:lvl6pPr>
            <a:lvl7pPr marL="2971800" indent="-228600" defTabSz="4075113" eaLnBrk="0" fontAlgn="base" hangingPunct="0">
              <a:spcBef>
                <a:spcPct val="0"/>
              </a:spcBef>
              <a:spcAft>
                <a:spcPct val="0"/>
              </a:spcAft>
              <a:defRPr sz="7800">
                <a:solidFill>
                  <a:schemeClr val="tx1"/>
                </a:solidFill>
                <a:latin typeface="Arial" charset="0"/>
              </a:defRPr>
            </a:lvl7pPr>
            <a:lvl8pPr marL="3429000" indent="-228600" defTabSz="4075113" eaLnBrk="0" fontAlgn="base" hangingPunct="0">
              <a:spcBef>
                <a:spcPct val="0"/>
              </a:spcBef>
              <a:spcAft>
                <a:spcPct val="0"/>
              </a:spcAft>
              <a:defRPr sz="7800">
                <a:solidFill>
                  <a:schemeClr val="tx1"/>
                </a:solidFill>
                <a:latin typeface="Arial" charset="0"/>
              </a:defRPr>
            </a:lvl8pPr>
            <a:lvl9pPr marL="3886200" indent="-228600" defTabSz="4075113" eaLnBrk="0" fontAlgn="base" hangingPunct="0">
              <a:spcBef>
                <a:spcPct val="0"/>
              </a:spcBef>
              <a:spcAft>
                <a:spcPct val="0"/>
              </a:spcAft>
              <a:defRPr sz="7800">
                <a:solidFill>
                  <a:schemeClr val="tx1"/>
                </a:solidFill>
                <a:latin typeface="Arial" charset="0"/>
              </a:defRPr>
            </a:lvl9pPr>
          </a:lstStyle>
          <a:p>
            <a:pPr eaLnBrk="1" hangingPunct="1">
              <a:spcBef>
                <a:spcPct val="50000"/>
              </a:spcBef>
            </a:pPr>
            <a:r>
              <a:rPr lang="en-US" sz="3200" dirty="0"/>
              <a:t>Acknowledgements:</a:t>
            </a:r>
          </a:p>
          <a:p>
            <a:pPr eaLnBrk="1" hangingPunct="1">
              <a:spcBef>
                <a:spcPct val="50000"/>
              </a:spcBef>
            </a:pPr>
            <a:r>
              <a:rPr lang="en-US" sz="3200" dirty="0"/>
              <a:t>This study was p</a:t>
            </a:r>
            <a:r>
              <a:rPr lang="en-US" altLang="zh-CN" sz="3200" dirty="0"/>
              <a:t>artially funded by the </a:t>
            </a:r>
            <a:r>
              <a:rPr lang="en-US" altLang="zh-CN" sz="3200" dirty="0" smtClean="0"/>
              <a:t>FSML(Field Stations and Marine Labs) </a:t>
            </a:r>
            <a:r>
              <a:rPr lang="en-US" altLang="zh-CN" sz="3200" dirty="0"/>
              <a:t>program of the NSF (1034791), NOAA, and USDAFS</a:t>
            </a:r>
            <a:r>
              <a:rPr lang="en-US" sz="3200" dirty="0"/>
              <a:t>. </a:t>
            </a:r>
          </a:p>
        </p:txBody>
      </p:sp>
      <p:sp>
        <p:nvSpPr>
          <p:cNvPr id="2059" name="Line 438"/>
          <p:cNvSpPr>
            <a:spLocks noChangeShapeType="1"/>
          </p:cNvSpPr>
          <p:nvPr/>
        </p:nvSpPr>
        <p:spPr bwMode="auto">
          <a:xfrm>
            <a:off x="0" y="4114800"/>
            <a:ext cx="41405175" cy="0"/>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6" name="TextBox 38"/>
          <p:cNvSpPr txBox="1">
            <a:spLocks noChangeArrowheads="1"/>
          </p:cNvSpPr>
          <p:nvPr/>
        </p:nvSpPr>
        <p:spPr bwMode="auto">
          <a:xfrm>
            <a:off x="1586093" y="5281464"/>
            <a:ext cx="9226821" cy="1408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800">
                <a:solidFill>
                  <a:schemeClr val="tx1"/>
                </a:solidFill>
                <a:latin typeface="Arial" charset="0"/>
              </a:defRPr>
            </a:lvl1pPr>
            <a:lvl2pPr marL="742950" indent="-285750" eaLnBrk="0" hangingPunct="0">
              <a:defRPr sz="7800">
                <a:solidFill>
                  <a:schemeClr val="tx1"/>
                </a:solidFill>
                <a:latin typeface="Arial" charset="0"/>
              </a:defRPr>
            </a:lvl2pPr>
            <a:lvl3pPr marL="1143000" indent="-228600" eaLnBrk="0" hangingPunct="0">
              <a:defRPr sz="7800">
                <a:solidFill>
                  <a:schemeClr val="tx1"/>
                </a:solidFill>
                <a:latin typeface="Arial" charset="0"/>
              </a:defRPr>
            </a:lvl3pPr>
            <a:lvl4pPr marL="1600200" indent="-228600" eaLnBrk="0" hangingPunct="0">
              <a:defRPr sz="7800">
                <a:solidFill>
                  <a:schemeClr val="tx1"/>
                </a:solidFill>
                <a:latin typeface="Arial" charset="0"/>
              </a:defRPr>
            </a:lvl4pPr>
            <a:lvl5pPr marL="2057400" indent="-228600" eaLnBrk="0" hangingPunct="0">
              <a:defRPr sz="7800">
                <a:solidFill>
                  <a:schemeClr val="tx1"/>
                </a:solidFill>
                <a:latin typeface="Arial" charset="0"/>
              </a:defRPr>
            </a:lvl5pPr>
            <a:lvl6pPr marL="2514600" indent="-228600" eaLnBrk="0" fontAlgn="base" hangingPunct="0">
              <a:spcBef>
                <a:spcPct val="0"/>
              </a:spcBef>
              <a:spcAft>
                <a:spcPct val="0"/>
              </a:spcAft>
              <a:defRPr sz="7800">
                <a:solidFill>
                  <a:schemeClr val="tx1"/>
                </a:solidFill>
                <a:latin typeface="Arial" charset="0"/>
              </a:defRPr>
            </a:lvl6pPr>
            <a:lvl7pPr marL="2971800" indent="-228600" eaLnBrk="0" fontAlgn="base" hangingPunct="0">
              <a:spcBef>
                <a:spcPct val="0"/>
              </a:spcBef>
              <a:spcAft>
                <a:spcPct val="0"/>
              </a:spcAft>
              <a:defRPr sz="7800">
                <a:solidFill>
                  <a:schemeClr val="tx1"/>
                </a:solidFill>
                <a:latin typeface="Arial" charset="0"/>
              </a:defRPr>
            </a:lvl7pPr>
            <a:lvl8pPr marL="3429000" indent="-228600" eaLnBrk="0" fontAlgn="base" hangingPunct="0">
              <a:spcBef>
                <a:spcPct val="0"/>
              </a:spcBef>
              <a:spcAft>
                <a:spcPct val="0"/>
              </a:spcAft>
              <a:defRPr sz="7800">
                <a:solidFill>
                  <a:schemeClr val="tx1"/>
                </a:solidFill>
                <a:latin typeface="Arial" charset="0"/>
              </a:defRPr>
            </a:lvl8pPr>
            <a:lvl9pPr marL="3886200" indent="-228600" eaLnBrk="0" fontAlgn="base" hangingPunct="0">
              <a:spcBef>
                <a:spcPct val="0"/>
              </a:spcBef>
              <a:spcAft>
                <a:spcPct val="0"/>
              </a:spcAft>
              <a:defRPr sz="7800">
                <a:solidFill>
                  <a:schemeClr val="tx1"/>
                </a:solidFill>
                <a:latin typeface="Arial" charset="0"/>
              </a:defRPr>
            </a:lvl9pPr>
          </a:lstStyle>
          <a:p>
            <a:pPr>
              <a:lnSpc>
                <a:spcPct val="106000"/>
              </a:lnSpc>
              <a:spcAft>
                <a:spcPts val="1200"/>
              </a:spcAft>
            </a:pPr>
            <a:r>
              <a:rPr lang="en-US" altLang="zh-CN" sz="3200" dirty="0"/>
              <a:t>Researchers at </a:t>
            </a:r>
            <a:r>
              <a:rPr lang="en-US" altLang="zh-CN" sz="3200" dirty="0" smtClean="0"/>
              <a:t>the Lake Erie Center </a:t>
            </a:r>
            <a:r>
              <a:rPr lang="en-US" altLang="zh-CN" sz="3200" dirty="0"/>
              <a:t>built a real-time sensor network to evaluate carbon/water cycling in western Lake Erie, measuring the net exchanges of CO</a:t>
            </a:r>
            <a:r>
              <a:rPr lang="en-US" altLang="zh-CN" sz="3200" baseline="-25000" dirty="0"/>
              <a:t>2</a:t>
            </a:r>
            <a:r>
              <a:rPr lang="en-US" altLang="zh-CN" sz="3200" dirty="0"/>
              <a:t>, H</a:t>
            </a:r>
            <a:r>
              <a:rPr lang="en-US" altLang="zh-CN" sz="3200" baseline="-25000" dirty="0"/>
              <a:t>2</a:t>
            </a:r>
            <a:r>
              <a:rPr lang="en-US" altLang="zh-CN" sz="3200" dirty="0"/>
              <a:t>O, and energy between the lake and the atmosphere. Additionally, lake algal concentrations were monitored via chlorophyll </a:t>
            </a:r>
            <a:r>
              <a:rPr lang="en-US" altLang="zh-CN" sz="3200" i="1" dirty="0"/>
              <a:t>a</a:t>
            </a:r>
            <a:r>
              <a:rPr lang="en-US" altLang="zh-CN" sz="3200" dirty="0"/>
              <a:t> and </a:t>
            </a:r>
            <a:r>
              <a:rPr lang="en-US" altLang="zh-CN" sz="3200" dirty="0" err="1"/>
              <a:t>phycocyanin</a:t>
            </a:r>
            <a:r>
              <a:rPr lang="en-US" altLang="zh-CN" sz="3200" dirty="0"/>
              <a:t> sensors during summer months. The network of two permanent lake stations and a mobile vessel-based platform was linked with similar stations on adjacent lands. During 2011, when Lake Erie experienced a record-setting late summer-fall bloom of the toxic </a:t>
            </a:r>
            <a:r>
              <a:rPr lang="en-US" altLang="zh-CN" sz="3200" dirty="0" err="1"/>
              <a:t>cyanobacterium</a:t>
            </a:r>
            <a:r>
              <a:rPr lang="en-US" altLang="zh-CN" sz="3200" dirty="0"/>
              <a:t> </a:t>
            </a:r>
            <a:r>
              <a:rPr lang="en-US" altLang="zh-CN" sz="3200" i="1" dirty="0" err="1"/>
              <a:t>Microcystis</a:t>
            </a:r>
            <a:r>
              <a:rPr lang="en-US" altLang="zh-CN" sz="3200" i="1" dirty="0"/>
              <a:t>,</a:t>
            </a:r>
            <a:r>
              <a:rPr lang="en-US" altLang="zh-CN" sz="3200" dirty="0"/>
              <a:t> we found that: (1) Western Lake Erie acted as a small carbon sink in summer but as a carbon source overall, (2) sensible heat flux (H) lacked obvious diurnal or seasonal changes, with latent heat </a:t>
            </a:r>
            <a:r>
              <a:rPr lang="en-US" altLang="zh-CN" sz="3200" dirty="0" smtClean="0"/>
              <a:t>(LE, equivalent </a:t>
            </a:r>
            <a:r>
              <a:rPr lang="en-US" altLang="zh-CN" sz="3200" dirty="0"/>
              <a:t>to evaporation) dominating in </a:t>
            </a:r>
            <a:r>
              <a:rPr lang="en-US" altLang="zh-CN" sz="3200" dirty="0" smtClean="0"/>
              <a:t>summer</a:t>
            </a:r>
            <a:r>
              <a:rPr lang="en-US" altLang="zh-CN" sz="3200" dirty="0"/>
              <a:t>, and (3) July had the maximal CO</a:t>
            </a:r>
            <a:r>
              <a:rPr lang="en-US" altLang="zh-CN" sz="3200" baseline="-25000" dirty="0"/>
              <a:t>2</a:t>
            </a:r>
            <a:r>
              <a:rPr lang="en-US" altLang="zh-CN" sz="3200" dirty="0"/>
              <a:t> uptake, when water chlorophyll content increased and the </a:t>
            </a:r>
            <a:r>
              <a:rPr lang="en-US" altLang="zh-CN" sz="3200" i="1" dirty="0" err="1"/>
              <a:t>Microcystis</a:t>
            </a:r>
            <a:r>
              <a:rPr lang="en-US" altLang="zh-CN" sz="3200" i="1" dirty="0"/>
              <a:t> </a:t>
            </a:r>
            <a:r>
              <a:rPr lang="en-US" altLang="zh-CN" sz="3200" dirty="0"/>
              <a:t>bloom was expanding rapidly. We have interfaced use of sensor network data in undergraduate and graduate training, along with public outreach and high school classroom exercises through the Lake Erie Center’s educational programs.</a:t>
            </a:r>
          </a:p>
          <a:p>
            <a:r>
              <a:rPr lang="en-US" altLang="zh-CN" sz="2700" dirty="0" smtClean="0">
                <a:hlinkClick r:id="rId6"/>
              </a:rPr>
              <a:t>http</a:t>
            </a:r>
            <a:r>
              <a:rPr lang="en-US" altLang="zh-CN" sz="2700" dirty="0">
                <a:hlinkClick r:id="rId6"/>
              </a:rPr>
              <a:t>://www.utoledo.edu/nsm/lec/sensor_network/index.html</a:t>
            </a:r>
            <a:endParaRPr lang="en-US" altLang="zh-CN" sz="2700" dirty="0"/>
          </a:p>
          <a:p>
            <a:endParaRPr lang="en-US" altLang="zh-CN" sz="3200" dirty="0"/>
          </a:p>
        </p:txBody>
      </p:sp>
      <p:pic>
        <p:nvPicPr>
          <p:cNvPr id="94" name="Picture 4"/>
          <p:cNvPicPr>
            <a:picLocks noChangeAspect="1" noChangeArrowheads="1"/>
          </p:cNvPicPr>
          <p:nvPr/>
        </p:nvPicPr>
        <p:blipFill>
          <a:blip r:embed="rId7" cstate="print"/>
          <a:srcRect/>
          <a:stretch>
            <a:fillRect/>
          </a:stretch>
        </p:blipFill>
        <p:spPr bwMode="auto">
          <a:xfrm>
            <a:off x="1193237" y="34089242"/>
            <a:ext cx="2422150" cy="1887416"/>
          </a:xfrm>
          <a:prstGeom prst="rect">
            <a:avLst/>
          </a:prstGeom>
          <a:noFill/>
          <a:ln w="9525">
            <a:noFill/>
            <a:miter lim="800000"/>
            <a:headEnd/>
            <a:tailEnd/>
          </a:ln>
        </p:spPr>
      </p:pic>
      <p:pic>
        <p:nvPicPr>
          <p:cNvPr id="1026" name="Picture 2" descr="C:\Users\scl\Desktop\nsf_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4287" y="2362200"/>
            <a:ext cx="8616499" cy="1582602"/>
          </a:xfrm>
          <a:prstGeom prst="rect">
            <a:avLst/>
          </a:prstGeom>
          <a:noFill/>
          <a:extLst>
            <a:ext uri="{909E8E84-426E-40DD-AFC4-6F175D3DCCD1}">
              <a14:hiddenFill xmlns:a14="http://schemas.microsoft.com/office/drawing/2010/main">
                <a:solidFill>
                  <a:srgbClr val="FFFFFF"/>
                </a:solidFill>
              </a14:hiddenFill>
            </a:ext>
          </a:extLst>
        </p:spPr>
      </p:pic>
      <p:sp>
        <p:nvSpPr>
          <p:cNvPr id="111" name="Text Box 17"/>
          <p:cNvSpPr txBox="1">
            <a:spLocks noChangeArrowheads="1"/>
          </p:cNvSpPr>
          <p:nvPr/>
        </p:nvSpPr>
        <p:spPr bwMode="auto">
          <a:xfrm>
            <a:off x="20991434" y="23259871"/>
            <a:ext cx="86265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075113" eaLnBrk="0" hangingPunct="0">
              <a:defRPr sz="7800">
                <a:solidFill>
                  <a:schemeClr val="tx1"/>
                </a:solidFill>
                <a:latin typeface="Arial" charset="0"/>
              </a:defRPr>
            </a:lvl1pPr>
            <a:lvl2pPr marL="742950" indent="-285750" defTabSz="4075113" eaLnBrk="0" hangingPunct="0">
              <a:defRPr sz="7800">
                <a:solidFill>
                  <a:schemeClr val="tx1"/>
                </a:solidFill>
                <a:latin typeface="Arial" charset="0"/>
              </a:defRPr>
            </a:lvl2pPr>
            <a:lvl3pPr marL="1143000" indent="-228600" defTabSz="4075113" eaLnBrk="0" hangingPunct="0">
              <a:defRPr sz="7800">
                <a:solidFill>
                  <a:schemeClr val="tx1"/>
                </a:solidFill>
                <a:latin typeface="Arial" charset="0"/>
              </a:defRPr>
            </a:lvl3pPr>
            <a:lvl4pPr marL="1600200" indent="-228600" defTabSz="4075113" eaLnBrk="0" hangingPunct="0">
              <a:defRPr sz="7800">
                <a:solidFill>
                  <a:schemeClr val="tx1"/>
                </a:solidFill>
                <a:latin typeface="Arial" charset="0"/>
              </a:defRPr>
            </a:lvl4pPr>
            <a:lvl5pPr marL="2057400" indent="-228600" defTabSz="4075113" eaLnBrk="0" hangingPunct="0">
              <a:defRPr sz="7800">
                <a:solidFill>
                  <a:schemeClr val="tx1"/>
                </a:solidFill>
                <a:latin typeface="Arial" charset="0"/>
              </a:defRPr>
            </a:lvl5pPr>
            <a:lvl6pPr marL="2514600" indent="-228600" defTabSz="4075113" eaLnBrk="0" fontAlgn="base" hangingPunct="0">
              <a:spcBef>
                <a:spcPct val="0"/>
              </a:spcBef>
              <a:spcAft>
                <a:spcPct val="0"/>
              </a:spcAft>
              <a:defRPr sz="7800">
                <a:solidFill>
                  <a:schemeClr val="tx1"/>
                </a:solidFill>
                <a:latin typeface="Arial" charset="0"/>
              </a:defRPr>
            </a:lvl6pPr>
            <a:lvl7pPr marL="2971800" indent="-228600" defTabSz="4075113" eaLnBrk="0" fontAlgn="base" hangingPunct="0">
              <a:spcBef>
                <a:spcPct val="0"/>
              </a:spcBef>
              <a:spcAft>
                <a:spcPct val="0"/>
              </a:spcAft>
              <a:defRPr sz="7800">
                <a:solidFill>
                  <a:schemeClr val="tx1"/>
                </a:solidFill>
                <a:latin typeface="Arial" charset="0"/>
              </a:defRPr>
            </a:lvl7pPr>
            <a:lvl8pPr marL="3429000" indent="-228600" defTabSz="4075113" eaLnBrk="0" fontAlgn="base" hangingPunct="0">
              <a:spcBef>
                <a:spcPct val="0"/>
              </a:spcBef>
              <a:spcAft>
                <a:spcPct val="0"/>
              </a:spcAft>
              <a:defRPr sz="7800">
                <a:solidFill>
                  <a:schemeClr val="tx1"/>
                </a:solidFill>
                <a:latin typeface="Arial" charset="0"/>
              </a:defRPr>
            </a:lvl8pPr>
            <a:lvl9pPr marL="3886200" indent="-228600" defTabSz="4075113" eaLnBrk="0" fontAlgn="base" hangingPunct="0">
              <a:spcBef>
                <a:spcPct val="0"/>
              </a:spcBef>
              <a:spcAft>
                <a:spcPct val="0"/>
              </a:spcAft>
              <a:defRPr sz="7800">
                <a:solidFill>
                  <a:schemeClr val="tx1"/>
                </a:solidFill>
                <a:latin typeface="Arial" charset="0"/>
              </a:defRPr>
            </a:lvl9pPr>
          </a:lstStyle>
          <a:p>
            <a:pPr indent="-742950"/>
            <a:r>
              <a:rPr lang="en-US" sz="3600" b="1" dirty="0" smtClean="0">
                <a:solidFill>
                  <a:schemeClr val="accent2"/>
                </a:solidFill>
              </a:rPr>
              <a:t>4.3. Results: </a:t>
            </a:r>
            <a:r>
              <a:rPr lang="en-US" altLang="zh-CN" sz="3600" b="1" dirty="0">
                <a:solidFill>
                  <a:schemeClr val="accent2"/>
                </a:solidFill>
              </a:rPr>
              <a:t>Regional comparison </a:t>
            </a:r>
            <a:r>
              <a:rPr lang="en-US" altLang="zh-CN" sz="3600" b="1" dirty="0" smtClean="0">
                <a:solidFill>
                  <a:schemeClr val="accent2"/>
                </a:solidFill>
              </a:rPr>
              <a:t>C </a:t>
            </a:r>
            <a:r>
              <a:rPr lang="en-US" altLang="zh-CN" sz="3600" b="1" dirty="0">
                <a:solidFill>
                  <a:schemeClr val="accent2"/>
                </a:solidFill>
              </a:rPr>
              <a:t>sequestration among ecosystems</a:t>
            </a:r>
          </a:p>
        </p:txBody>
      </p:sp>
      <p:sp>
        <p:nvSpPr>
          <p:cNvPr id="116" name="Rectangle 9"/>
          <p:cNvSpPr/>
          <p:nvPr/>
        </p:nvSpPr>
        <p:spPr bwMode="auto">
          <a:xfrm>
            <a:off x="20859193" y="4495801"/>
            <a:ext cx="9315000" cy="29381367"/>
          </a:xfrm>
          <a:prstGeom prst="rect">
            <a:avLst/>
          </a:prstGeom>
          <a:no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970338" rtl="0" eaLnBrk="1" fontAlgn="base" latinLnBrk="0" hangingPunct="1">
              <a:lnSpc>
                <a:spcPct val="100000"/>
              </a:lnSpc>
              <a:spcBef>
                <a:spcPct val="0"/>
              </a:spcBef>
              <a:spcAft>
                <a:spcPct val="0"/>
              </a:spcAft>
              <a:buClrTx/>
              <a:buSzTx/>
              <a:buFontTx/>
              <a:buNone/>
              <a:tabLst/>
            </a:pPr>
            <a:endParaRPr kumimoji="0" lang="en-US" sz="7800" b="0" i="0" u="none" strike="noStrike" cap="none" normalizeH="0" baseline="0" smtClean="0">
              <a:ln>
                <a:noFill/>
              </a:ln>
              <a:solidFill>
                <a:schemeClr val="tx1"/>
              </a:solidFill>
              <a:effectLst/>
              <a:latin typeface="Arial" charset="0"/>
            </a:endParaRPr>
          </a:p>
        </p:txBody>
      </p:sp>
      <p:sp>
        <p:nvSpPr>
          <p:cNvPr id="117" name="Text Box 17"/>
          <p:cNvSpPr txBox="1">
            <a:spLocks noChangeArrowheads="1"/>
          </p:cNvSpPr>
          <p:nvPr/>
        </p:nvSpPr>
        <p:spPr bwMode="auto">
          <a:xfrm>
            <a:off x="21135004" y="4724400"/>
            <a:ext cx="90163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075113" eaLnBrk="0" hangingPunct="0">
              <a:defRPr sz="7800">
                <a:solidFill>
                  <a:schemeClr val="tx1"/>
                </a:solidFill>
                <a:latin typeface="Arial" charset="0"/>
              </a:defRPr>
            </a:lvl1pPr>
            <a:lvl2pPr marL="742950" indent="-285750" defTabSz="4075113" eaLnBrk="0" hangingPunct="0">
              <a:defRPr sz="7800">
                <a:solidFill>
                  <a:schemeClr val="tx1"/>
                </a:solidFill>
                <a:latin typeface="Arial" charset="0"/>
              </a:defRPr>
            </a:lvl2pPr>
            <a:lvl3pPr marL="1143000" indent="-228600" defTabSz="4075113" eaLnBrk="0" hangingPunct="0">
              <a:defRPr sz="7800">
                <a:solidFill>
                  <a:schemeClr val="tx1"/>
                </a:solidFill>
                <a:latin typeface="Arial" charset="0"/>
              </a:defRPr>
            </a:lvl3pPr>
            <a:lvl4pPr marL="1600200" indent="-228600" defTabSz="4075113" eaLnBrk="0" hangingPunct="0">
              <a:defRPr sz="7800">
                <a:solidFill>
                  <a:schemeClr val="tx1"/>
                </a:solidFill>
                <a:latin typeface="Arial" charset="0"/>
              </a:defRPr>
            </a:lvl4pPr>
            <a:lvl5pPr marL="2057400" indent="-228600" defTabSz="4075113" eaLnBrk="0" hangingPunct="0">
              <a:defRPr sz="7800">
                <a:solidFill>
                  <a:schemeClr val="tx1"/>
                </a:solidFill>
                <a:latin typeface="Arial" charset="0"/>
              </a:defRPr>
            </a:lvl5pPr>
            <a:lvl6pPr marL="2514600" indent="-228600" defTabSz="4075113" eaLnBrk="0" fontAlgn="base" hangingPunct="0">
              <a:spcBef>
                <a:spcPct val="0"/>
              </a:spcBef>
              <a:spcAft>
                <a:spcPct val="0"/>
              </a:spcAft>
              <a:defRPr sz="7800">
                <a:solidFill>
                  <a:schemeClr val="tx1"/>
                </a:solidFill>
                <a:latin typeface="Arial" charset="0"/>
              </a:defRPr>
            </a:lvl6pPr>
            <a:lvl7pPr marL="2971800" indent="-228600" defTabSz="4075113" eaLnBrk="0" fontAlgn="base" hangingPunct="0">
              <a:spcBef>
                <a:spcPct val="0"/>
              </a:spcBef>
              <a:spcAft>
                <a:spcPct val="0"/>
              </a:spcAft>
              <a:defRPr sz="7800">
                <a:solidFill>
                  <a:schemeClr val="tx1"/>
                </a:solidFill>
                <a:latin typeface="Arial" charset="0"/>
              </a:defRPr>
            </a:lvl7pPr>
            <a:lvl8pPr marL="3429000" indent="-228600" defTabSz="4075113" eaLnBrk="0" fontAlgn="base" hangingPunct="0">
              <a:spcBef>
                <a:spcPct val="0"/>
              </a:spcBef>
              <a:spcAft>
                <a:spcPct val="0"/>
              </a:spcAft>
              <a:defRPr sz="7800">
                <a:solidFill>
                  <a:schemeClr val="tx1"/>
                </a:solidFill>
                <a:latin typeface="Arial" charset="0"/>
              </a:defRPr>
            </a:lvl8pPr>
            <a:lvl9pPr marL="3886200" indent="-228600" defTabSz="4075113" eaLnBrk="0" fontAlgn="base" hangingPunct="0">
              <a:spcBef>
                <a:spcPct val="0"/>
              </a:spcBef>
              <a:spcAft>
                <a:spcPct val="0"/>
              </a:spcAft>
              <a:defRPr sz="7800">
                <a:solidFill>
                  <a:schemeClr val="tx1"/>
                </a:solidFill>
                <a:latin typeface="Arial" charset="0"/>
              </a:defRPr>
            </a:lvl9pPr>
          </a:lstStyle>
          <a:p>
            <a:pPr eaLnBrk="1" hangingPunct="1">
              <a:spcBef>
                <a:spcPct val="50000"/>
              </a:spcBef>
            </a:pPr>
            <a:r>
              <a:rPr lang="en-US" sz="4000" b="1" dirty="0" smtClean="0">
                <a:solidFill>
                  <a:schemeClr val="accent2"/>
                </a:solidFill>
              </a:rPr>
              <a:t>4.2. Results: Daily CO</a:t>
            </a:r>
            <a:r>
              <a:rPr lang="en-US" sz="4000" b="1" baseline="-25000" dirty="0" smtClean="0">
                <a:solidFill>
                  <a:schemeClr val="accent2"/>
                </a:solidFill>
              </a:rPr>
              <a:t>2</a:t>
            </a:r>
            <a:r>
              <a:rPr lang="en-US" sz="4000" b="1" dirty="0" smtClean="0">
                <a:solidFill>
                  <a:schemeClr val="accent2"/>
                </a:solidFill>
              </a:rPr>
              <a:t> fluxes</a:t>
            </a:r>
            <a:endParaRPr lang="en-US" sz="4000" b="1" dirty="0">
              <a:solidFill>
                <a:schemeClr val="accent2"/>
              </a:solidFill>
            </a:endParaRPr>
          </a:p>
        </p:txBody>
      </p:sp>
      <p:sp>
        <p:nvSpPr>
          <p:cNvPr id="119" name="TextBox 118"/>
          <p:cNvSpPr txBox="1"/>
          <p:nvPr/>
        </p:nvSpPr>
        <p:spPr>
          <a:xfrm>
            <a:off x="20973523" y="19170258"/>
            <a:ext cx="9281378" cy="3842142"/>
          </a:xfrm>
          <a:prstGeom prst="rect">
            <a:avLst/>
          </a:prstGeom>
          <a:noFill/>
        </p:spPr>
        <p:txBody>
          <a:bodyPr wrap="square" rtlCol="0">
            <a:spAutoFit/>
          </a:bodyPr>
          <a:lstStyle/>
          <a:p>
            <a:pPr>
              <a:lnSpc>
                <a:spcPct val="110000"/>
              </a:lnSpc>
            </a:pPr>
            <a:r>
              <a:rPr lang="en-US" altLang="zh-CN" sz="3200" dirty="0" smtClean="0"/>
              <a:t>At LI, there was no diurnal variation of </a:t>
            </a:r>
            <a:r>
              <a:rPr lang="en-US" altLang="zh-CN" sz="3200" dirty="0"/>
              <a:t>CO</a:t>
            </a:r>
            <a:r>
              <a:rPr lang="en-US" altLang="zh-CN" sz="3200" baseline="-25000" dirty="0"/>
              <a:t>2</a:t>
            </a:r>
            <a:r>
              <a:rPr lang="en-US" altLang="zh-CN" sz="3200" dirty="0"/>
              <a:t> </a:t>
            </a:r>
            <a:r>
              <a:rPr lang="en-US" altLang="zh-CN" sz="3200" dirty="0" smtClean="0"/>
              <a:t>flux, </a:t>
            </a:r>
            <a:r>
              <a:rPr lang="en-US" altLang="zh-CN" sz="3200" dirty="0"/>
              <a:t>even </a:t>
            </a:r>
            <a:r>
              <a:rPr lang="en-US" altLang="zh-CN" sz="3200" dirty="0" smtClean="0"/>
              <a:t>between day </a:t>
            </a:r>
            <a:r>
              <a:rPr lang="en-US" altLang="zh-CN" sz="3200" dirty="0"/>
              <a:t>and </a:t>
            </a:r>
            <a:r>
              <a:rPr lang="en-US" altLang="zh-CN" sz="3200" dirty="0" smtClean="0"/>
              <a:t>night. Mean eddy </a:t>
            </a:r>
            <a:r>
              <a:rPr lang="en-US" altLang="zh-CN" sz="3200" dirty="0"/>
              <a:t>covariance measurements </a:t>
            </a:r>
            <a:r>
              <a:rPr lang="en-US" altLang="zh-CN" sz="3200" dirty="0" smtClean="0"/>
              <a:t>revealed </a:t>
            </a:r>
            <a:r>
              <a:rPr lang="en-US" altLang="zh-CN" sz="3200" dirty="0"/>
              <a:t>a small but measurable downward </a:t>
            </a:r>
            <a:r>
              <a:rPr lang="en-US" altLang="zh-CN" sz="3200" dirty="0" smtClean="0"/>
              <a:t>flux from May-Sept. in both years. The lake </a:t>
            </a:r>
            <a:r>
              <a:rPr lang="en-US" altLang="zh-CN" sz="3200" dirty="0"/>
              <a:t>acted as a </a:t>
            </a:r>
            <a:r>
              <a:rPr lang="en-US" altLang="zh-CN" sz="3200" dirty="0" smtClean="0"/>
              <a:t>small carbon sink in the summer and a carbon source in winter, </a:t>
            </a:r>
            <a:r>
              <a:rPr lang="en-US" altLang="zh-CN" sz="3200" dirty="0"/>
              <a:t>with </a:t>
            </a:r>
            <a:r>
              <a:rPr lang="en-US" altLang="zh-CN" sz="3200" dirty="0" smtClean="0"/>
              <a:t>the </a:t>
            </a:r>
            <a:r>
              <a:rPr lang="en-US" altLang="zh-CN" sz="3200" dirty="0"/>
              <a:t>efflux rate varying from -</a:t>
            </a:r>
            <a:r>
              <a:rPr lang="en-US" altLang="zh-CN" sz="3200" dirty="0" smtClean="0"/>
              <a:t>0.45-0.98 </a:t>
            </a:r>
            <a:r>
              <a:rPr lang="en-US" sz="3200" dirty="0"/>
              <a:t>g C m</a:t>
            </a:r>
            <a:r>
              <a:rPr lang="en-US" sz="3200" baseline="30000" dirty="0"/>
              <a:t>-2</a:t>
            </a:r>
            <a:r>
              <a:rPr lang="en-US" sz="3200" dirty="0"/>
              <a:t> </a:t>
            </a:r>
            <a:r>
              <a:rPr lang="en-US" sz="3200" dirty="0" smtClean="0"/>
              <a:t>d</a:t>
            </a:r>
            <a:r>
              <a:rPr lang="en-US" altLang="zh-CN" sz="3200" baseline="30000" dirty="0" smtClean="0"/>
              <a:t>-1</a:t>
            </a:r>
            <a:r>
              <a:rPr lang="en-US" sz="3200" dirty="0" smtClean="0"/>
              <a:t>.</a:t>
            </a:r>
            <a:endParaRPr lang="en-US" dirty="0"/>
          </a:p>
        </p:txBody>
      </p:sp>
      <p:sp>
        <p:nvSpPr>
          <p:cNvPr id="120" name="Rectangle 9"/>
          <p:cNvSpPr/>
          <p:nvPr/>
        </p:nvSpPr>
        <p:spPr bwMode="auto">
          <a:xfrm>
            <a:off x="30543623" y="4485777"/>
            <a:ext cx="9315000" cy="29381367"/>
          </a:xfrm>
          <a:prstGeom prst="rect">
            <a:avLst/>
          </a:prstGeom>
          <a:no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970338" rtl="0" eaLnBrk="1" fontAlgn="base" latinLnBrk="0" hangingPunct="1">
              <a:lnSpc>
                <a:spcPct val="100000"/>
              </a:lnSpc>
              <a:spcBef>
                <a:spcPct val="0"/>
              </a:spcBef>
              <a:spcAft>
                <a:spcPct val="0"/>
              </a:spcAft>
              <a:buClrTx/>
              <a:buSzTx/>
              <a:buFontTx/>
              <a:buNone/>
              <a:tabLst/>
            </a:pPr>
            <a:endParaRPr kumimoji="0" lang="en-US" sz="7800" b="0" i="0" u="none" strike="noStrike" cap="none" normalizeH="0" baseline="0" smtClean="0">
              <a:ln>
                <a:noFill/>
              </a:ln>
              <a:solidFill>
                <a:schemeClr val="tx1"/>
              </a:solidFill>
              <a:effectLst/>
              <a:latin typeface="Arial" charset="0"/>
            </a:endParaRPr>
          </a:p>
        </p:txBody>
      </p:sp>
      <p:sp>
        <p:nvSpPr>
          <p:cNvPr id="136" name="Text Box 17"/>
          <p:cNvSpPr txBox="1">
            <a:spLocks noChangeArrowheads="1"/>
          </p:cNvSpPr>
          <p:nvPr/>
        </p:nvSpPr>
        <p:spPr bwMode="auto">
          <a:xfrm>
            <a:off x="30608587" y="4724400"/>
            <a:ext cx="93928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075113" eaLnBrk="0" hangingPunct="0">
              <a:defRPr sz="7800">
                <a:solidFill>
                  <a:schemeClr val="tx1"/>
                </a:solidFill>
                <a:latin typeface="Arial" charset="0"/>
              </a:defRPr>
            </a:lvl1pPr>
            <a:lvl2pPr marL="742950" indent="-285750" defTabSz="4075113" eaLnBrk="0" hangingPunct="0">
              <a:defRPr sz="7800">
                <a:solidFill>
                  <a:schemeClr val="tx1"/>
                </a:solidFill>
                <a:latin typeface="Arial" charset="0"/>
              </a:defRPr>
            </a:lvl2pPr>
            <a:lvl3pPr marL="1143000" indent="-228600" defTabSz="4075113" eaLnBrk="0" hangingPunct="0">
              <a:defRPr sz="7800">
                <a:solidFill>
                  <a:schemeClr val="tx1"/>
                </a:solidFill>
                <a:latin typeface="Arial" charset="0"/>
              </a:defRPr>
            </a:lvl3pPr>
            <a:lvl4pPr marL="1600200" indent="-228600" defTabSz="4075113" eaLnBrk="0" hangingPunct="0">
              <a:defRPr sz="7800">
                <a:solidFill>
                  <a:schemeClr val="tx1"/>
                </a:solidFill>
                <a:latin typeface="Arial" charset="0"/>
              </a:defRPr>
            </a:lvl4pPr>
            <a:lvl5pPr marL="2057400" indent="-228600" defTabSz="4075113" eaLnBrk="0" hangingPunct="0">
              <a:defRPr sz="7800">
                <a:solidFill>
                  <a:schemeClr val="tx1"/>
                </a:solidFill>
                <a:latin typeface="Arial" charset="0"/>
              </a:defRPr>
            </a:lvl5pPr>
            <a:lvl6pPr marL="2514600" indent="-228600" defTabSz="4075113" eaLnBrk="0" fontAlgn="base" hangingPunct="0">
              <a:spcBef>
                <a:spcPct val="0"/>
              </a:spcBef>
              <a:spcAft>
                <a:spcPct val="0"/>
              </a:spcAft>
              <a:defRPr sz="7800">
                <a:solidFill>
                  <a:schemeClr val="tx1"/>
                </a:solidFill>
                <a:latin typeface="Arial" charset="0"/>
              </a:defRPr>
            </a:lvl6pPr>
            <a:lvl7pPr marL="2971800" indent="-228600" defTabSz="4075113" eaLnBrk="0" fontAlgn="base" hangingPunct="0">
              <a:spcBef>
                <a:spcPct val="0"/>
              </a:spcBef>
              <a:spcAft>
                <a:spcPct val="0"/>
              </a:spcAft>
              <a:defRPr sz="7800">
                <a:solidFill>
                  <a:schemeClr val="tx1"/>
                </a:solidFill>
                <a:latin typeface="Arial" charset="0"/>
              </a:defRPr>
            </a:lvl7pPr>
            <a:lvl8pPr marL="3429000" indent="-228600" defTabSz="4075113" eaLnBrk="0" fontAlgn="base" hangingPunct="0">
              <a:spcBef>
                <a:spcPct val="0"/>
              </a:spcBef>
              <a:spcAft>
                <a:spcPct val="0"/>
              </a:spcAft>
              <a:defRPr sz="7800">
                <a:solidFill>
                  <a:schemeClr val="tx1"/>
                </a:solidFill>
                <a:latin typeface="Arial" charset="0"/>
              </a:defRPr>
            </a:lvl8pPr>
            <a:lvl9pPr marL="3886200" indent="-228600" defTabSz="4075113" eaLnBrk="0" fontAlgn="base" hangingPunct="0">
              <a:spcBef>
                <a:spcPct val="0"/>
              </a:spcBef>
              <a:spcAft>
                <a:spcPct val="0"/>
              </a:spcAft>
              <a:defRPr sz="7800">
                <a:solidFill>
                  <a:schemeClr val="tx1"/>
                </a:solidFill>
                <a:latin typeface="Arial" charset="0"/>
              </a:defRPr>
            </a:lvl9pPr>
          </a:lstStyle>
          <a:p>
            <a:pPr eaLnBrk="1" hangingPunct="1">
              <a:spcBef>
                <a:spcPts val="0"/>
              </a:spcBef>
            </a:pPr>
            <a:r>
              <a:rPr lang="en-US" sz="3600" b="1" dirty="0">
                <a:solidFill>
                  <a:schemeClr val="accent2"/>
                </a:solidFill>
              </a:rPr>
              <a:t>4</a:t>
            </a:r>
            <a:r>
              <a:rPr lang="en-US" sz="3600" b="1" dirty="0" smtClean="0">
                <a:solidFill>
                  <a:schemeClr val="accent2"/>
                </a:solidFill>
              </a:rPr>
              <a:t>.4. Results: Monthly C and energy fluxes</a:t>
            </a:r>
            <a:endParaRPr lang="en-US" sz="3600" b="1" dirty="0">
              <a:solidFill>
                <a:schemeClr val="accent2"/>
              </a:solidFill>
            </a:endParaRPr>
          </a:p>
        </p:txBody>
      </p:sp>
      <p:sp>
        <p:nvSpPr>
          <p:cNvPr id="137" name="TextBox 136"/>
          <p:cNvSpPr txBox="1"/>
          <p:nvPr/>
        </p:nvSpPr>
        <p:spPr>
          <a:xfrm>
            <a:off x="30512031" y="12174915"/>
            <a:ext cx="9406564" cy="6494085"/>
          </a:xfrm>
          <a:prstGeom prst="rect">
            <a:avLst/>
          </a:prstGeom>
          <a:noFill/>
        </p:spPr>
        <p:txBody>
          <a:bodyPr wrap="square" rtlCol="0">
            <a:spAutoFit/>
          </a:bodyPr>
          <a:lstStyle/>
          <a:p>
            <a:pPr marL="457200" indent="-457200">
              <a:buFont typeface="Wingdings" pitchFamily="2" charset="2"/>
              <a:buChar char="u"/>
            </a:pPr>
            <a:r>
              <a:rPr lang="en-US" altLang="zh-CN" sz="3200" dirty="0"/>
              <a:t>M</a:t>
            </a:r>
            <a:r>
              <a:rPr lang="en-US" altLang="zh-CN" sz="3200" dirty="0" smtClean="0"/>
              <a:t>onthly C revealed that Lake Erie served as a carbon </a:t>
            </a:r>
            <a:r>
              <a:rPr lang="en-US" altLang="zh-CN" sz="3200" dirty="0"/>
              <a:t>sink </a:t>
            </a:r>
            <a:r>
              <a:rPr lang="en-US" altLang="zh-CN" sz="3200" dirty="0" smtClean="0"/>
              <a:t>in the summer </a:t>
            </a:r>
            <a:r>
              <a:rPr lang="en-US" altLang="zh-CN" sz="3200" dirty="0"/>
              <a:t>and </a:t>
            </a:r>
            <a:r>
              <a:rPr lang="en-US" altLang="zh-CN" sz="3200" dirty="0" smtClean="0"/>
              <a:t>as a </a:t>
            </a:r>
            <a:r>
              <a:rPr lang="en-US" altLang="zh-CN" sz="3200" dirty="0"/>
              <a:t>carbon source in </a:t>
            </a:r>
            <a:r>
              <a:rPr lang="en-US" altLang="zh-CN" sz="3200" dirty="0" smtClean="0"/>
              <a:t>winter. Uptake </a:t>
            </a:r>
            <a:r>
              <a:rPr lang="en-US" sz="3200" dirty="0" smtClean="0"/>
              <a:t>C was 43.8 in 2012 and 14.6 g C m</a:t>
            </a:r>
            <a:r>
              <a:rPr lang="en-US" sz="3200" baseline="30000" dirty="0" smtClean="0"/>
              <a:t>-2 </a:t>
            </a:r>
            <a:r>
              <a:rPr lang="en-US" sz="3200" dirty="0" smtClean="0"/>
              <a:t>in 2013 (May-Sept). </a:t>
            </a:r>
          </a:p>
          <a:p>
            <a:pPr marL="457200" indent="-457200">
              <a:buFont typeface="Wingdings" pitchFamily="2" charset="2"/>
              <a:buChar char="u"/>
            </a:pPr>
            <a:r>
              <a:rPr lang="en-US" altLang="zh-CN" sz="3200" dirty="0"/>
              <a:t>A</a:t>
            </a:r>
            <a:r>
              <a:rPr lang="en-US" altLang="zh-CN" sz="3200" dirty="0" smtClean="0"/>
              <a:t>nnual LE (latent heat) variation showed </a:t>
            </a:r>
            <a:r>
              <a:rPr lang="en-US" altLang="zh-CN" sz="3200" dirty="0"/>
              <a:t>a </a:t>
            </a:r>
            <a:r>
              <a:rPr lang="en-US" altLang="zh-CN" sz="3200" dirty="0" smtClean="0"/>
              <a:t>single-</a:t>
            </a:r>
            <a:r>
              <a:rPr lang="en-US" altLang="zh-CN" sz="3200" dirty="0"/>
              <a:t>peak curve </a:t>
            </a:r>
            <a:r>
              <a:rPr lang="en-US" altLang="zh-CN" sz="3200" dirty="0" smtClean="0"/>
              <a:t>change, with annual </a:t>
            </a:r>
            <a:r>
              <a:rPr lang="en-US" altLang="zh-CN" sz="3200" dirty="0"/>
              <a:t>cumulative evaporation </a:t>
            </a:r>
            <a:r>
              <a:rPr lang="en-US" altLang="zh-CN" sz="3200" dirty="0" smtClean="0"/>
              <a:t>in 2012= 740 (CB) and </a:t>
            </a:r>
            <a:r>
              <a:rPr lang="en-US" altLang="zh-CN" sz="3200" dirty="0"/>
              <a:t>640 </a:t>
            </a:r>
            <a:r>
              <a:rPr lang="en-US" altLang="zh-CN" sz="3200" dirty="0" smtClean="0"/>
              <a:t>mm (</a:t>
            </a:r>
            <a:r>
              <a:rPr lang="en-US" altLang="zh-CN" sz="3200" dirty="0" err="1" smtClean="0"/>
              <a:t>Ll</a:t>
            </a:r>
            <a:r>
              <a:rPr lang="en-US" altLang="zh-CN" sz="3200" dirty="0" smtClean="0"/>
              <a:t>), and in 2013= 710 and 650 mm, compared to annual rainfall in 2012= 670 and 2013= 710 mm</a:t>
            </a:r>
            <a:r>
              <a:rPr lang="en-US" sz="3200" dirty="0" smtClean="0"/>
              <a:t>. </a:t>
            </a:r>
            <a:endParaRPr lang="en-US" altLang="zh-CN" sz="3200" dirty="0" smtClean="0"/>
          </a:p>
          <a:p>
            <a:pPr marL="457200" indent="-457200">
              <a:buFont typeface="Wingdings" pitchFamily="2" charset="2"/>
              <a:buChar char="u"/>
            </a:pPr>
            <a:r>
              <a:rPr lang="en-US" altLang="zh-CN" sz="3200" dirty="0" smtClean="0"/>
              <a:t>H </a:t>
            </a:r>
            <a:r>
              <a:rPr lang="en-US" altLang="zh-CN" sz="3200" dirty="0"/>
              <a:t>(</a:t>
            </a:r>
            <a:r>
              <a:rPr lang="en-US" altLang="zh-CN" sz="3200" dirty="0" smtClean="0"/>
              <a:t>sensible heat) lacked seasonal patterns, matching the </a:t>
            </a:r>
            <a:r>
              <a:rPr lang="en-US" altLang="zh-CN" sz="3200" dirty="0"/>
              <a:t>daily </a:t>
            </a:r>
            <a:r>
              <a:rPr lang="en-US" altLang="zh-CN" sz="3200" dirty="0" smtClean="0"/>
              <a:t>trends. H was </a:t>
            </a:r>
            <a:r>
              <a:rPr lang="en-US" altLang="zh-CN" sz="3200" dirty="0"/>
              <a:t>~</a:t>
            </a:r>
            <a:r>
              <a:rPr lang="en-US" altLang="zh-CN" sz="3200" dirty="0" smtClean="0"/>
              <a:t>¼ of the </a:t>
            </a:r>
            <a:r>
              <a:rPr lang="en-US" altLang="zh-CN" sz="3200" dirty="0"/>
              <a:t>annual LE</a:t>
            </a:r>
            <a:r>
              <a:rPr lang="en-US" altLang="zh-CN" sz="3200" dirty="0" smtClean="0"/>
              <a:t>.</a:t>
            </a:r>
            <a:endParaRPr lang="en-US" dirty="0"/>
          </a:p>
        </p:txBody>
      </p:sp>
      <p:sp>
        <p:nvSpPr>
          <p:cNvPr id="138" name="TextBox 137"/>
          <p:cNvSpPr txBox="1"/>
          <p:nvPr/>
        </p:nvSpPr>
        <p:spPr>
          <a:xfrm>
            <a:off x="30621142" y="26212800"/>
            <a:ext cx="9404252" cy="7478970"/>
          </a:xfrm>
          <a:prstGeom prst="rect">
            <a:avLst/>
          </a:prstGeom>
          <a:noFill/>
        </p:spPr>
        <p:txBody>
          <a:bodyPr wrap="square" rtlCol="0">
            <a:spAutoFit/>
          </a:bodyPr>
          <a:lstStyle/>
          <a:p>
            <a:pPr marL="457200" indent="-457200">
              <a:buFont typeface="Wingdings" pitchFamily="2" charset="2"/>
              <a:buChar char="u"/>
            </a:pPr>
            <a:r>
              <a:rPr lang="en-US" altLang="zh-CN" sz="3200" dirty="0" smtClean="0"/>
              <a:t>From </a:t>
            </a:r>
            <a:r>
              <a:rPr lang="en-US" altLang="zh-CN" sz="3200" dirty="0"/>
              <a:t>an annual perspective, western Lake Erie acted as a carbon source, but as a small carbon sink in </a:t>
            </a:r>
            <a:r>
              <a:rPr lang="en-US" altLang="zh-CN" sz="3200" dirty="0" smtClean="0"/>
              <a:t>summers.</a:t>
            </a:r>
            <a:endParaRPr lang="en-US" altLang="zh-CN" sz="3200" dirty="0"/>
          </a:p>
          <a:p>
            <a:pPr marL="457200" indent="-457200">
              <a:buFont typeface="Wingdings" pitchFamily="2" charset="2"/>
              <a:buChar char="u"/>
            </a:pPr>
            <a:r>
              <a:rPr lang="en-US" altLang="zh-CN" sz="3200" dirty="0"/>
              <a:t>Lake evaporation </a:t>
            </a:r>
            <a:r>
              <a:rPr lang="en-US" altLang="zh-CN" sz="3200" dirty="0" smtClean="0"/>
              <a:t>was much lower </a:t>
            </a:r>
            <a:r>
              <a:rPr lang="en-US" altLang="zh-CN" sz="3200" dirty="0"/>
              <a:t>than </a:t>
            </a:r>
            <a:r>
              <a:rPr lang="en-US" altLang="zh-CN" sz="3200" dirty="0" smtClean="0"/>
              <a:t>terrestrial </a:t>
            </a:r>
            <a:r>
              <a:rPr lang="en-US" altLang="zh-CN" sz="3200" dirty="0"/>
              <a:t>ecosystems, </a:t>
            </a:r>
            <a:r>
              <a:rPr lang="en-US" altLang="zh-CN" sz="3200" dirty="0" smtClean="0"/>
              <a:t>and significantly lower </a:t>
            </a:r>
            <a:r>
              <a:rPr lang="en-US" altLang="zh-CN" sz="3200" dirty="0"/>
              <a:t>than </a:t>
            </a:r>
            <a:r>
              <a:rPr lang="en-US" altLang="zh-CN" sz="3200" dirty="0" smtClean="0"/>
              <a:t>models </a:t>
            </a:r>
            <a:r>
              <a:rPr lang="en-US" altLang="zh-CN" sz="3200" dirty="0"/>
              <a:t>predicted (1/7; e.g., </a:t>
            </a:r>
            <a:r>
              <a:rPr lang="en-US" sz="3200" dirty="0" err="1"/>
              <a:t>Croley</a:t>
            </a:r>
            <a:r>
              <a:rPr lang="en-US" sz="3200" dirty="0"/>
              <a:t> 2005:Recent Great Lakes evaporation model </a:t>
            </a:r>
            <a:r>
              <a:rPr lang="en-US" sz="3200" dirty="0" err="1" smtClean="0"/>
              <a:t>estimates.</a:t>
            </a:r>
            <a:r>
              <a:rPr lang="en-US" sz="2000" dirty="0" err="1" smtClean="0">
                <a:hlinkClick r:id="rId9"/>
              </a:rPr>
              <a:t>http</a:t>
            </a:r>
            <a:r>
              <a:rPr lang="en-US" sz="2000" dirty="0">
                <a:hlinkClick r:id="rId9"/>
              </a:rPr>
              <a:t>://www.glerl.noaa.gov/pubs/fulltext/2005/20050015.pdf</a:t>
            </a:r>
            <a:r>
              <a:rPr lang="en-US" sz="2000" dirty="0"/>
              <a:t> </a:t>
            </a:r>
            <a:r>
              <a:rPr lang="en-US" sz="3200" dirty="0"/>
              <a:t>) </a:t>
            </a:r>
            <a:r>
              <a:rPr lang="en-US" altLang="zh-CN" sz="3200" dirty="0"/>
              <a:t>.</a:t>
            </a:r>
            <a:endParaRPr lang="zh-CN" altLang="en-US" sz="3200" dirty="0"/>
          </a:p>
          <a:p>
            <a:pPr marL="457200" indent="-457200">
              <a:buFont typeface="Wingdings" pitchFamily="2" charset="2"/>
              <a:buChar char="u"/>
            </a:pPr>
            <a:r>
              <a:rPr lang="en-US" altLang="zh-CN" sz="3200" dirty="0"/>
              <a:t>Lake latent heat showed an obvious seasonal pattern, with greater energy than the sensible heat values. Turbulent energy totaled </a:t>
            </a:r>
            <a:r>
              <a:rPr lang="en-US" altLang="zh-CN" sz="3200" dirty="0" smtClean="0"/>
              <a:t>&lt;40% of the global solar radiation; thus water heat storage contributed &gt;1/2 of the input energy.</a:t>
            </a:r>
          </a:p>
          <a:p>
            <a:pPr marL="457200" indent="-457200">
              <a:buFont typeface="Wingdings" pitchFamily="2" charset="2"/>
              <a:buChar char="u"/>
            </a:pPr>
            <a:r>
              <a:rPr lang="en-US" altLang="zh-CN" sz="3200" dirty="0" smtClean="0"/>
              <a:t>We have been designing high school classroom exercises, using our real-time Network data.</a:t>
            </a:r>
          </a:p>
        </p:txBody>
      </p:sp>
      <p:sp>
        <p:nvSpPr>
          <p:cNvPr id="139" name="Text Box 17"/>
          <p:cNvSpPr txBox="1">
            <a:spLocks noChangeArrowheads="1"/>
          </p:cNvSpPr>
          <p:nvPr/>
        </p:nvSpPr>
        <p:spPr bwMode="auto">
          <a:xfrm>
            <a:off x="30621142" y="25504914"/>
            <a:ext cx="86265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075113" eaLnBrk="0" hangingPunct="0">
              <a:defRPr sz="7800">
                <a:solidFill>
                  <a:schemeClr val="tx1"/>
                </a:solidFill>
                <a:latin typeface="Arial" charset="0"/>
              </a:defRPr>
            </a:lvl1pPr>
            <a:lvl2pPr marL="742950" indent="-285750" defTabSz="4075113" eaLnBrk="0" hangingPunct="0">
              <a:defRPr sz="7800">
                <a:solidFill>
                  <a:schemeClr val="tx1"/>
                </a:solidFill>
                <a:latin typeface="Arial" charset="0"/>
              </a:defRPr>
            </a:lvl2pPr>
            <a:lvl3pPr marL="1143000" indent="-228600" defTabSz="4075113" eaLnBrk="0" hangingPunct="0">
              <a:defRPr sz="7800">
                <a:solidFill>
                  <a:schemeClr val="tx1"/>
                </a:solidFill>
                <a:latin typeface="Arial" charset="0"/>
              </a:defRPr>
            </a:lvl3pPr>
            <a:lvl4pPr marL="1600200" indent="-228600" defTabSz="4075113" eaLnBrk="0" hangingPunct="0">
              <a:defRPr sz="7800">
                <a:solidFill>
                  <a:schemeClr val="tx1"/>
                </a:solidFill>
                <a:latin typeface="Arial" charset="0"/>
              </a:defRPr>
            </a:lvl4pPr>
            <a:lvl5pPr marL="2057400" indent="-228600" defTabSz="4075113" eaLnBrk="0" hangingPunct="0">
              <a:defRPr sz="7800">
                <a:solidFill>
                  <a:schemeClr val="tx1"/>
                </a:solidFill>
                <a:latin typeface="Arial" charset="0"/>
              </a:defRPr>
            </a:lvl5pPr>
            <a:lvl6pPr marL="2514600" indent="-228600" defTabSz="4075113" eaLnBrk="0" fontAlgn="base" hangingPunct="0">
              <a:spcBef>
                <a:spcPct val="0"/>
              </a:spcBef>
              <a:spcAft>
                <a:spcPct val="0"/>
              </a:spcAft>
              <a:defRPr sz="7800">
                <a:solidFill>
                  <a:schemeClr val="tx1"/>
                </a:solidFill>
                <a:latin typeface="Arial" charset="0"/>
              </a:defRPr>
            </a:lvl6pPr>
            <a:lvl7pPr marL="2971800" indent="-228600" defTabSz="4075113" eaLnBrk="0" fontAlgn="base" hangingPunct="0">
              <a:spcBef>
                <a:spcPct val="0"/>
              </a:spcBef>
              <a:spcAft>
                <a:spcPct val="0"/>
              </a:spcAft>
              <a:defRPr sz="7800">
                <a:solidFill>
                  <a:schemeClr val="tx1"/>
                </a:solidFill>
                <a:latin typeface="Arial" charset="0"/>
              </a:defRPr>
            </a:lvl7pPr>
            <a:lvl8pPr marL="3429000" indent="-228600" defTabSz="4075113" eaLnBrk="0" fontAlgn="base" hangingPunct="0">
              <a:spcBef>
                <a:spcPct val="0"/>
              </a:spcBef>
              <a:spcAft>
                <a:spcPct val="0"/>
              </a:spcAft>
              <a:defRPr sz="7800">
                <a:solidFill>
                  <a:schemeClr val="tx1"/>
                </a:solidFill>
                <a:latin typeface="Arial" charset="0"/>
              </a:defRPr>
            </a:lvl8pPr>
            <a:lvl9pPr marL="3886200" indent="-228600" defTabSz="4075113" eaLnBrk="0" fontAlgn="base" hangingPunct="0">
              <a:spcBef>
                <a:spcPct val="0"/>
              </a:spcBef>
              <a:spcAft>
                <a:spcPct val="0"/>
              </a:spcAft>
              <a:defRPr sz="7800">
                <a:solidFill>
                  <a:schemeClr val="tx1"/>
                </a:solidFill>
                <a:latin typeface="Arial" charset="0"/>
              </a:defRPr>
            </a:lvl9pPr>
          </a:lstStyle>
          <a:p>
            <a:pPr eaLnBrk="1" hangingPunct="1">
              <a:spcBef>
                <a:spcPct val="50000"/>
              </a:spcBef>
            </a:pPr>
            <a:r>
              <a:rPr lang="en-US" sz="4000" b="1" dirty="0">
                <a:solidFill>
                  <a:schemeClr val="accent2"/>
                </a:solidFill>
              </a:rPr>
              <a:t>5</a:t>
            </a:r>
            <a:r>
              <a:rPr lang="en-US" sz="4000" b="1" dirty="0" smtClean="0">
                <a:solidFill>
                  <a:schemeClr val="accent2"/>
                </a:solidFill>
              </a:rPr>
              <a:t>. Conclusions</a:t>
            </a:r>
            <a:endParaRPr lang="en-US" sz="4000" b="1" dirty="0">
              <a:solidFill>
                <a:schemeClr val="accent2"/>
              </a:solidFill>
            </a:endParaRPr>
          </a:p>
        </p:txBody>
      </p:sp>
      <p:sp>
        <p:nvSpPr>
          <p:cNvPr id="35" name="Text Box 17"/>
          <p:cNvSpPr txBox="1">
            <a:spLocks noChangeArrowheads="1"/>
          </p:cNvSpPr>
          <p:nvPr/>
        </p:nvSpPr>
        <p:spPr bwMode="auto">
          <a:xfrm>
            <a:off x="11245275" y="13617714"/>
            <a:ext cx="92243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075113" eaLnBrk="0" hangingPunct="0">
              <a:defRPr sz="7800">
                <a:solidFill>
                  <a:schemeClr val="tx1"/>
                </a:solidFill>
                <a:latin typeface="Arial" charset="0"/>
              </a:defRPr>
            </a:lvl1pPr>
            <a:lvl2pPr marL="742950" indent="-285750" defTabSz="4075113" eaLnBrk="0" hangingPunct="0">
              <a:defRPr sz="7800">
                <a:solidFill>
                  <a:schemeClr val="tx1"/>
                </a:solidFill>
                <a:latin typeface="Arial" charset="0"/>
              </a:defRPr>
            </a:lvl2pPr>
            <a:lvl3pPr marL="1143000" indent="-228600" defTabSz="4075113" eaLnBrk="0" hangingPunct="0">
              <a:defRPr sz="7800">
                <a:solidFill>
                  <a:schemeClr val="tx1"/>
                </a:solidFill>
                <a:latin typeface="Arial" charset="0"/>
              </a:defRPr>
            </a:lvl3pPr>
            <a:lvl4pPr marL="1600200" indent="-228600" defTabSz="4075113" eaLnBrk="0" hangingPunct="0">
              <a:defRPr sz="7800">
                <a:solidFill>
                  <a:schemeClr val="tx1"/>
                </a:solidFill>
                <a:latin typeface="Arial" charset="0"/>
              </a:defRPr>
            </a:lvl4pPr>
            <a:lvl5pPr marL="2057400" indent="-228600" defTabSz="4075113" eaLnBrk="0" hangingPunct="0">
              <a:defRPr sz="7800">
                <a:solidFill>
                  <a:schemeClr val="tx1"/>
                </a:solidFill>
                <a:latin typeface="Arial" charset="0"/>
              </a:defRPr>
            </a:lvl5pPr>
            <a:lvl6pPr marL="2514600" indent="-228600" defTabSz="4075113" eaLnBrk="0" fontAlgn="base" hangingPunct="0">
              <a:spcBef>
                <a:spcPct val="0"/>
              </a:spcBef>
              <a:spcAft>
                <a:spcPct val="0"/>
              </a:spcAft>
              <a:defRPr sz="7800">
                <a:solidFill>
                  <a:schemeClr val="tx1"/>
                </a:solidFill>
                <a:latin typeface="Arial" charset="0"/>
              </a:defRPr>
            </a:lvl6pPr>
            <a:lvl7pPr marL="2971800" indent="-228600" defTabSz="4075113" eaLnBrk="0" fontAlgn="base" hangingPunct="0">
              <a:spcBef>
                <a:spcPct val="0"/>
              </a:spcBef>
              <a:spcAft>
                <a:spcPct val="0"/>
              </a:spcAft>
              <a:defRPr sz="7800">
                <a:solidFill>
                  <a:schemeClr val="tx1"/>
                </a:solidFill>
                <a:latin typeface="Arial" charset="0"/>
              </a:defRPr>
            </a:lvl7pPr>
            <a:lvl8pPr marL="3429000" indent="-228600" defTabSz="4075113" eaLnBrk="0" fontAlgn="base" hangingPunct="0">
              <a:spcBef>
                <a:spcPct val="0"/>
              </a:spcBef>
              <a:spcAft>
                <a:spcPct val="0"/>
              </a:spcAft>
              <a:defRPr sz="7800">
                <a:solidFill>
                  <a:schemeClr val="tx1"/>
                </a:solidFill>
                <a:latin typeface="Arial" charset="0"/>
              </a:defRPr>
            </a:lvl8pPr>
            <a:lvl9pPr marL="3886200" indent="-228600" defTabSz="4075113" eaLnBrk="0" fontAlgn="base" hangingPunct="0">
              <a:spcBef>
                <a:spcPct val="0"/>
              </a:spcBef>
              <a:spcAft>
                <a:spcPct val="0"/>
              </a:spcAft>
              <a:defRPr sz="7800">
                <a:solidFill>
                  <a:schemeClr val="tx1"/>
                </a:solidFill>
                <a:latin typeface="Arial" charset="0"/>
              </a:defRPr>
            </a:lvl9pPr>
          </a:lstStyle>
          <a:p>
            <a:pPr eaLnBrk="1" hangingPunct="1">
              <a:spcBef>
                <a:spcPct val="50000"/>
              </a:spcBef>
            </a:pPr>
            <a:r>
              <a:rPr lang="en-US" sz="4000" b="1" dirty="0" smtClean="0">
                <a:solidFill>
                  <a:schemeClr val="accent2"/>
                </a:solidFill>
              </a:rPr>
              <a:t>4.1. Results: Micrometeorology</a:t>
            </a:r>
            <a:endParaRPr lang="en-US" sz="4000" b="1" dirty="0">
              <a:solidFill>
                <a:schemeClr val="accent2"/>
              </a:solidFill>
            </a:endParaRPr>
          </a:p>
        </p:txBody>
      </p:sp>
      <p:pic>
        <p:nvPicPr>
          <p:cNvPr id="2"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t="5803"/>
          <a:stretch/>
        </p:blipFill>
        <p:spPr bwMode="auto">
          <a:xfrm>
            <a:off x="21845588" y="5562600"/>
            <a:ext cx="7640158" cy="866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2969027897"/>
              </p:ext>
            </p:extLst>
          </p:nvPr>
        </p:nvGraphicFramePr>
        <p:xfrm>
          <a:off x="21183273" y="14215063"/>
          <a:ext cx="8924636" cy="4682537"/>
        </p:xfrm>
        <a:graphic>
          <a:graphicData uri="http://schemas.openxmlformats.org/drawingml/2006/table">
            <a:tbl>
              <a:tblPr firstRow="1" firstCol="1" lastCol="1" bandRow="1" bandCol="1"/>
              <a:tblGrid>
                <a:gridCol w="1515728"/>
                <a:gridCol w="1192140"/>
                <a:gridCol w="1752600"/>
                <a:gridCol w="2209800"/>
                <a:gridCol w="2254368"/>
              </a:tblGrid>
              <a:tr h="559763">
                <a:tc>
                  <a:txBody>
                    <a:bodyPr/>
                    <a:lstStyle/>
                    <a:p>
                      <a:pPr marL="0" marR="0" algn="just">
                        <a:spcBef>
                          <a:spcPts val="0"/>
                        </a:spcBef>
                        <a:spcAft>
                          <a:spcPts val="0"/>
                        </a:spcAft>
                      </a:pPr>
                      <a:r>
                        <a:rPr lang="en-US" sz="2600" kern="0" dirty="0">
                          <a:solidFill>
                            <a:srgbClr val="0070C0"/>
                          </a:solidFill>
                          <a:effectLst/>
                          <a:latin typeface="Times New Roman"/>
                          <a:ea typeface="SimSun"/>
                          <a:cs typeface="Times New Roman"/>
                        </a:rPr>
                        <a:t>Period</a:t>
                      </a:r>
                      <a:endParaRPr lang="en-US" sz="2600" kern="100" dirty="0">
                        <a:effectLst/>
                        <a:latin typeface="Calibri"/>
                        <a:ea typeface="SimSun"/>
                        <a:cs typeface="Times New Roman"/>
                      </a:endParaRPr>
                    </a:p>
                  </a:txBody>
                  <a:tcPr marL="56334" marR="56334"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spcBef>
                          <a:spcPts val="0"/>
                        </a:spcBef>
                        <a:spcAft>
                          <a:spcPts val="0"/>
                        </a:spcAft>
                      </a:pPr>
                      <a:r>
                        <a:rPr lang="en-US" sz="2600" kern="0">
                          <a:solidFill>
                            <a:srgbClr val="0070C0"/>
                          </a:solidFill>
                          <a:effectLst/>
                          <a:latin typeface="Times New Roman"/>
                          <a:ea typeface="SimSun"/>
                          <a:cs typeface="Times New Roman"/>
                        </a:rPr>
                        <a:t> </a:t>
                      </a:r>
                      <a:endParaRPr lang="en-US" sz="2600" kern="100">
                        <a:effectLst/>
                        <a:latin typeface="Calibri"/>
                        <a:ea typeface="SimSun"/>
                        <a:cs typeface="Times New Roman"/>
                      </a:endParaRPr>
                    </a:p>
                  </a:txBody>
                  <a:tcPr marL="56334" marR="56334"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spcBef>
                          <a:spcPts val="0"/>
                        </a:spcBef>
                        <a:spcAft>
                          <a:spcPts val="0"/>
                        </a:spcAft>
                      </a:pPr>
                      <a:r>
                        <a:rPr lang="en-US" sz="2600" kern="0">
                          <a:solidFill>
                            <a:srgbClr val="0070C0"/>
                          </a:solidFill>
                          <a:effectLst/>
                          <a:latin typeface="Times New Roman"/>
                          <a:ea typeface="SimSun"/>
                          <a:cs typeface="Times New Roman"/>
                        </a:rPr>
                        <a:t>LE (W m</a:t>
                      </a:r>
                      <a:r>
                        <a:rPr lang="en-US" sz="2600" kern="0" baseline="30000">
                          <a:solidFill>
                            <a:srgbClr val="0070C0"/>
                          </a:solidFill>
                          <a:effectLst/>
                          <a:latin typeface="Times New Roman"/>
                          <a:ea typeface="SimSun"/>
                          <a:cs typeface="Times New Roman"/>
                        </a:rPr>
                        <a:t>-2</a:t>
                      </a:r>
                      <a:r>
                        <a:rPr lang="en-US" sz="2600" kern="0">
                          <a:solidFill>
                            <a:srgbClr val="0070C0"/>
                          </a:solidFill>
                          <a:effectLst/>
                          <a:latin typeface="Times New Roman"/>
                          <a:ea typeface="SimSun"/>
                          <a:cs typeface="Times New Roman"/>
                        </a:rPr>
                        <a:t>)</a:t>
                      </a:r>
                      <a:endParaRPr lang="en-US" sz="2600" kern="100">
                        <a:effectLst/>
                        <a:latin typeface="Calibri"/>
                        <a:ea typeface="SimSun"/>
                        <a:cs typeface="Times New Roman"/>
                      </a:endParaRPr>
                    </a:p>
                  </a:txBody>
                  <a:tcPr marL="56334" marR="56334"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spcBef>
                          <a:spcPts val="0"/>
                        </a:spcBef>
                        <a:spcAft>
                          <a:spcPts val="0"/>
                        </a:spcAft>
                      </a:pPr>
                      <a:r>
                        <a:rPr lang="en-US" sz="2600" kern="0">
                          <a:solidFill>
                            <a:srgbClr val="0070C0"/>
                          </a:solidFill>
                          <a:effectLst/>
                          <a:latin typeface="Times New Roman"/>
                          <a:ea typeface="SimSun"/>
                          <a:cs typeface="Times New Roman"/>
                        </a:rPr>
                        <a:t>H (W m</a:t>
                      </a:r>
                      <a:r>
                        <a:rPr lang="en-US" sz="2600" kern="0" baseline="30000">
                          <a:solidFill>
                            <a:srgbClr val="0070C0"/>
                          </a:solidFill>
                          <a:effectLst/>
                          <a:latin typeface="Times New Roman"/>
                          <a:ea typeface="SimSun"/>
                          <a:cs typeface="Times New Roman"/>
                        </a:rPr>
                        <a:t>-2</a:t>
                      </a:r>
                      <a:r>
                        <a:rPr lang="en-US" sz="2600" kern="0">
                          <a:solidFill>
                            <a:srgbClr val="0070C0"/>
                          </a:solidFill>
                          <a:effectLst/>
                          <a:latin typeface="Times New Roman"/>
                          <a:ea typeface="SimSun"/>
                          <a:cs typeface="Times New Roman"/>
                        </a:rPr>
                        <a:t>)</a:t>
                      </a:r>
                      <a:endParaRPr lang="en-US" sz="2600" kern="100">
                        <a:effectLst/>
                        <a:latin typeface="Calibri"/>
                        <a:ea typeface="SimSun"/>
                        <a:cs typeface="Times New Roman"/>
                      </a:endParaRPr>
                    </a:p>
                  </a:txBody>
                  <a:tcPr marL="56334" marR="56334"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spcBef>
                          <a:spcPts val="0"/>
                        </a:spcBef>
                        <a:spcAft>
                          <a:spcPts val="0"/>
                        </a:spcAft>
                      </a:pPr>
                      <a:r>
                        <a:rPr lang="en-US" sz="2600" kern="0" dirty="0">
                          <a:solidFill>
                            <a:srgbClr val="0070C0"/>
                          </a:solidFill>
                          <a:effectLst/>
                          <a:latin typeface="Times New Roman"/>
                          <a:ea typeface="SimSun"/>
                          <a:cs typeface="Times New Roman"/>
                        </a:rPr>
                        <a:t>C (</a:t>
                      </a:r>
                      <a:r>
                        <a:rPr lang="en-US" sz="2600" kern="0" dirty="0" smtClean="0">
                          <a:solidFill>
                            <a:srgbClr val="0070C0"/>
                          </a:solidFill>
                          <a:effectLst/>
                          <a:latin typeface="Times New Roman"/>
                          <a:ea typeface="SimSun"/>
                          <a:cs typeface="Times New Roman"/>
                        </a:rPr>
                        <a:t>g C </a:t>
                      </a:r>
                      <a:r>
                        <a:rPr lang="en-US" sz="2600" kern="0" dirty="0">
                          <a:solidFill>
                            <a:srgbClr val="0070C0"/>
                          </a:solidFill>
                          <a:effectLst/>
                          <a:latin typeface="Times New Roman"/>
                          <a:ea typeface="SimSun"/>
                          <a:cs typeface="Times New Roman"/>
                        </a:rPr>
                        <a:t>m</a:t>
                      </a:r>
                      <a:r>
                        <a:rPr lang="en-US" sz="2600" kern="0" baseline="30000" dirty="0">
                          <a:solidFill>
                            <a:srgbClr val="0070C0"/>
                          </a:solidFill>
                          <a:effectLst/>
                          <a:latin typeface="Times New Roman"/>
                          <a:ea typeface="SimSun"/>
                          <a:cs typeface="Times New Roman"/>
                        </a:rPr>
                        <a:t>-2</a:t>
                      </a:r>
                      <a:r>
                        <a:rPr lang="en-US" sz="2600" kern="0" dirty="0">
                          <a:solidFill>
                            <a:srgbClr val="0070C0"/>
                          </a:solidFill>
                          <a:effectLst/>
                          <a:latin typeface="Times New Roman"/>
                          <a:ea typeface="SimSun"/>
                          <a:cs typeface="Times New Roman"/>
                        </a:rPr>
                        <a:t> d</a:t>
                      </a:r>
                      <a:r>
                        <a:rPr lang="en-US" sz="2600" kern="0" baseline="30000" dirty="0">
                          <a:solidFill>
                            <a:srgbClr val="0070C0"/>
                          </a:solidFill>
                          <a:effectLst/>
                          <a:latin typeface="Times New Roman"/>
                          <a:ea typeface="SimSun"/>
                          <a:cs typeface="Times New Roman"/>
                        </a:rPr>
                        <a:t>-1</a:t>
                      </a:r>
                      <a:r>
                        <a:rPr lang="en-US" sz="2600" kern="0" dirty="0">
                          <a:solidFill>
                            <a:srgbClr val="0070C0"/>
                          </a:solidFill>
                          <a:effectLst/>
                          <a:latin typeface="Times New Roman"/>
                          <a:ea typeface="SimSun"/>
                          <a:cs typeface="Times New Roman"/>
                        </a:rPr>
                        <a:t>)</a:t>
                      </a:r>
                      <a:endParaRPr lang="en-US" sz="2600" kern="100" dirty="0">
                        <a:effectLst/>
                        <a:latin typeface="Calibri"/>
                        <a:ea typeface="SimSun"/>
                        <a:cs typeface="Times New Roman"/>
                      </a:endParaRPr>
                    </a:p>
                  </a:txBody>
                  <a:tcPr marL="56334" marR="56334"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750812">
                <a:tc gridSpan="2">
                  <a:txBody>
                    <a:bodyPr/>
                    <a:lstStyle/>
                    <a:p>
                      <a:pPr marL="0" marR="0" algn="l">
                        <a:spcBef>
                          <a:spcPts val="0"/>
                        </a:spcBef>
                        <a:spcAft>
                          <a:spcPts val="0"/>
                        </a:spcAft>
                      </a:pPr>
                      <a:r>
                        <a:rPr lang="en-US" sz="2600" kern="0">
                          <a:solidFill>
                            <a:srgbClr val="0070C0"/>
                          </a:solidFill>
                          <a:effectLst/>
                          <a:latin typeface="Times New Roman"/>
                          <a:ea typeface="SimSun"/>
                          <a:cs typeface="Times New Roman"/>
                        </a:rPr>
                        <a:t>2012(May-Sept)</a:t>
                      </a:r>
                      <a:endParaRPr lang="en-US" sz="2600" kern="100">
                        <a:effectLst/>
                        <a:latin typeface="Calibri"/>
                        <a:ea typeface="SimSun"/>
                        <a:cs typeface="Times New Roman"/>
                      </a:endParaRPr>
                    </a:p>
                  </a:txBody>
                  <a:tcPr marL="56334" marR="56334" marT="0" marB="0">
                    <a:lnL>
                      <a:noFill/>
                    </a:lnL>
                    <a:lnR>
                      <a:noFill/>
                    </a:lnR>
                    <a:lnT w="12700" cap="flat" cmpd="sng" algn="ctr">
                      <a:solidFill>
                        <a:srgbClr val="008000"/>
                      </a:solidFill>
                      <a:prstDash val="solid"/>
                      <a:round/>
                      <a:headEnd type="none" w="med" len="med"/>
                      <a:tailEnd type="none" w="med" len="med"/>
                    </a:lnT>
                    <a:lnB>
                      <a:noFill/>
                    </a:lnB>
                  </a:tcPr>
                </a:tc>
                <a:tc hMerge="1">
                  <a:txBody>
                    <a:bodyPr/>
                    <a:lstStyle/>
                    <a:p>
                      <a:endParaRPr lang="en-US"/>
                    </a:p>
                  </a:txBody>
                  <a:tcPr/>
                </a:tc>
                <a:tc>
                  <a:txBody>
                    <a:bodyPr/>
                    <a:lstStyle/>
                    <a:p>
                      <a:pPr marL="0" marR="0" algn="l">
                        <a:spcBef>
                          <a:spcPts val="0"/>
                        </a:spcBef>
                        <a:spcAft>
                          <a:spcPts val="0"/>
                        </a:spcAft>
                      </a:pPr>
                      <a:r>
                        <a:rPr lang="en-US" sz="2600" kern="0" dirty="0">
                          <a:solidFill>
                            <a:srgbClr val="0070C0"/>
                          </a:solidFill>
                          <a:effectLst/>
                          <a:latin typeface="Times New Roman"/>
                          <a:ea typeface="SimSun"/>
                          <a:cs typeface="Times New Roman"/>
                        </a:rPr>
                        <a:t>7.82(2.39)</a:t>
                      </a:r>
                      <a:endParaRPr lang="en-US" sz="2600" kern="100" dirty="0">
                        <a:effectLst/>
                        <a:latin typeface="Calibri"/>
                        <a:ea typeface="SimSun"/>
                        <a:cs typeface="Times New Roman"/>
                      </a:endParaRPr>
                    </a:p>
                  </a:txBody>
                  <a:tcPr marL="56334" marR="56334"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0" marR="0" algn="just">
                        <a:spcBef>
                          <a:spcPts val="0"/>
                        </a:spcBef>
                        <a:spcAft>
                          <a:spcPts val="0"/>
                        </a:spcAft>
                      </a:pPr>
                      <a:r>
                        <a:rPr lang="en-US" sz="2600" kern="0">
                          <a:solidFill>
                            <a:srgbClr val="0070C0"/>
                          </a:solidFill>
                          <a:effectLst/>
                          <a:latin typeface="Times New Roman"/>
                          <a:ea typeface="SimSun"/>
                          <a:cs typeface="Times New Roman"/>
                        </a:rPr>
                        <a:t>1.28(0.31)</a:t>
                      </a:r>
                      <a:endParaRPr lang="en-US" sz="2600" kern="100">
                        <a:effectLst/>
                        <a:latin typeface="Calibri"/>
                        <a:ea typeface="SimSun"/>
                        <a:cs typeface="Times New Roman"/>
                      </a:endParaRPr>
                    </a:p>
                  </a:txBody>
                  <a:tcPr marL="56334" marR="56334"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0" marR="0" algn="just">
                        <a:spcBef>
                          <a:spcPts val="0"/>
                        </a:spcBef>
                        <a:spcAft>
                          <a:spcPts val="0"/>
                        </a:spcAft>
                      </a:pPr>
                      <a:r>
                        <a:rPr lang="en-US" sz="2600" kern="0">
                          <a:solidFill>
                            <a:srgbClr val="0070C0"/>
                          </a:solidFill>
                          <a:effectLst/>
                          <a:latin typeface="Times New Roman"/>
                          <a:ea typeface="SimSun"/>
                          <a:cs typeface="Times New Roman"/>
                        </a:rPr>
                        <a:t>-0.12(0.32)</a:t>
                      </a:r>
                      <a:endParaRPr lang="en-US" sz="2600" kern="100">
                        <a:effectLst/>
                        <a:latin typeface="Calibri"/>
                        <a:ea typeface="SimSun"/>
                        <a:cs typeface="Times New Roman"/>
                      </a:endParaRPr>
                    </a:p>
                  </a:txBody>
                  <a:tcPr marL="56334" marR="56334" marT="0" marB="0">
                    <a:lnL>
                      <a:noFill/>
                    </a:lnL>
                    <a:lnR>
                      <a:noFill/>
                    </a:lnR>
                    <a:lnT w="12700" cap="flat" cmpd="sng" algn="ctr">
                      <a:solidFill>
                        <a:srgbClr val="008000"/>
                      </a:solidFill>
                      <a:prstDash val="solid"/>
                      <a:round/>
                      <a:headEnd type="none" w="med" len="med"/>
                      <a:tailEnd type="none" w="med" len="med"/>
                    </a:lnT>
                    <a:lnB>
                      <a:noFill/>
                    </a:lnB>
                  </a:tcPr>
                </a:tc>
              </a:tr>
              <a:tr h="750812">
                <a:tc gridSpan="2">
                  <a:txBody>
                    <a:bodyPr/>
                    <a:lstStyle/>
                    <a:p>
                      <a:pPr marL="0" marR="0" algn="l">
                        <a:spcBef>
                          <a:spcPts val="0"/>
                        </a:spcBef>
                        <a:spcAft>
                          <a:spcPts val="0"/>
                        </a:spcAft>
                      </a:pPr>
                      <a:r>
                        <a:rPr lang="en-US" sz="2600" kern="0" dirty="0">
                          <a:solidFill>
                            <a:srgbClr val="0070C0"/>
                          </a:solidFill>
                          <a:effectLst/>
                          <a:latin typeface="Times New Roman"/>
                          <a:ea typeface="SimSun"/>
                          <a:cs typeface="Times New Roman"/>
                        </a:rPr>
                        <a:t>2013(May-Sept)</a:t>
                      </a:r>
                      <a:endParaRPr lang="en-US" sz="2600" kern="100" dirty="0">
                        <a:effectLst/>
                        <a:latin typeface="Calibri"/>
                        <a:ea typeface="SimSun"/>
                        <a:cs typeface="Times New Roman"/>
                      </a:endParaRPr>
                    </a:p>
                  </a:txBody>
                  <a:tcPr marL="56334" marR="56334" marT="0" marB="0">
                    <a:lnL>
                      <a:noFill/>
                    </a:lnL>
                    <a:lnR>
                      <a:noFill/>
                    </a:lnR>
                    <a:lnT>
                      <a:noFill/>
                    </a:lnT>
                    <a:lnB>
                      <a:noFill/>
                    </a:lnB>
                  </a:tcPr>
                </a:tc>
                <a:tc hMerge="1">
                  <a:txBody>
                    <a:bodyPr/>
                    <a:lstStyle/>
                    <a:p>
                      <a:endParaRPr lang="en-US"/>
                    </a:p>
                  </a:txBody>
                  <a:tcPr/>
                </a:tc>
                <a:tc>
                  <a:txBody>
                    <a:bodyPr/>
                    <a:lstStyle/>
                    <a:p>
                      <a:pPr marL="0" marR="0" algn="just">
                        <a:spcBef>
                          <a:spcPts val="0"/>
                        </a:spcBef>
                        <a:spcAft>
                          <a:spcPts val="0"/>
                        </a:spcAft>
                      </a:pPr>
                      <a:r>
                        <a:rPr lang="en-US" sz="2600" kern="0" dirty="0">
                          <a:solidFill>
                            <a:srgbClr val="0070C0"/>
                          </a:solidFill>
                          <a:effectLst/>
                          <a:latin typeface="Times New Roman"/>
                          <a:ea typeface="SimSun"/>
                          <a:cs typeface="Times New Roman"/>
                        </a:rPr>
                        <a:t>6.43(1.65)</a:t>
                      </a:r>
                      <a:endParaRPr lang="en-US" sz="2600" kern="100" dirty="0">
                        <a:effectLst/>
                        <a:latin typeface="Calibri"/>
                        <a:ea typeface="SimSun"/>
                        <a:cs typeface="Times New Roman"/>
                      </a:endParaRPr>
                    </a:p>
                  </a:txBody>
                  <a:tcPr marL="56334" marR="56334" marT="0" marB="0">
                    <a:lnL>
                      <a:noFill/>
                    </a:lnL>
                    <a:lnR>
                      <a:noFill/>
                    </a:lnR>
                    <a:lnT>
                      <a:noFill/>
                    </a:lnT>
                    <a:lnB>
                      <a:noFill/>
                    </a:lnB>
                  </a:tcPr>
                </a:tc>
                <a:tc>
                  <a:txBody>
                    <a:bodyPr/>
                    <a:lstStyle/>
                    <a:p>
                      <a:pPr marL="0" marR="0" algn="just">
                        <a:spcBef>
                          <a:spcPts val="0"/>
                        </a:spcBef>
                        <a:spcAft>
                          <a:spcPts val="0"/>
                        </a:spcAft>
                      </a:pPr>
                      <a:r>
                        <a:rPr lang="en-US" sz="2600" kern="0" dirty="0">
                          <a:solidFill>
                            <a:srgbClr val="0070C0"/>
                          </a:solidFill>
                          <a:effectLst/>
                          <a:latin typeface="Times New Roman"/>
                          <a:ea typeface="SimSun"/>
                          <a:cs typeface="Times New Roman"/>
                        </a:rPr>
                        <a:t>1.45(0.47)</a:t>
                      </a:r>
                      <a:endParaRPr lang="en-US" sz="2600" kern="100" dirty="0">
                        <a:effectLst/>
                        <a:latin typeface="Calibri"/>
                        <a:ea typeface="SimSun"/>
                        <a:cs typeface="Times New Roman"/>
                      </a:endParaRPr>
                    </a:p>
                  </a:txBody>
                  <a:tcPr marL="56334" marR="56334" marT="0" marB="0">
                    <a:lnL>
                      <a:noFill/>
                    </a:lnL>
                    <a:lnR>
                      <a:noFill/>
                    </a:lnR>
                    <a:lnT>
                      <a:noFill/>
                    </a:lnT>
                    <a:lnB>
                      <a:noFill/>
                    </a:lnB>
                  </a:tcPr>
                </a:tc>
                <a:tc>
                  <a:txBody>
                    <a:bodyPr/>
                    <a:lstStyle/>
                    <a:p>
                      <a:pPr marL="0" marR="0" algn="l">
                        <a:spcBef>
                          <a:spcPts val="0"/>
                        </a:spcBef>
                        <a:spcAft>
                          <a:spcPts val="0"/>
                        </a:spcAft>
                      </a:pPr>
                      <a:r>
                        <a:rPr lang="en-US" sz="2600" kern="0">
                          <a:solidFill>
                            <a:srgbClr val="0070C0"/>
                          </a:solidFill>
                          <a:effectLst/>
                          <a:latin typeface="Times New Roman"/>
                          <a:ea typeface="SimSun"/>
                          <a:cs typeface="Times New Roman"/>
                        </a:rPr>
                        <a:t>-0.04(0.32)</a:t>
                      </a:r>
                      <a:endParaRPr lang="en-US" sz="2600" kern="100">
                        <a:effectLst/>
                        <a:latin typeface="Calibri"/>
                        <a:ea typeface="SimSun"/>
                        <a:cs typeface="Times New Roman"/>
                      </a:endParaRPr>
                    </a:p>
                  </a:txBody>
                  <a:tcPr marL="56334" marR="56334" marT="0" marB="0">
                    <a:lnL>
                      <a:noFill/>
                    </a:lnL>
                    <a:lnR>
                      <a:noFill/>
                    </a:lnR>
                    <a:lnT>
                      <a:noFill/>
                    </a:lnT>
                    <a:lnB>
                      <a:noFill/>
                    </a:lnB>
                  </a:tcPr>
                </a:tc>
              </a:tr>
              <a:tr h="750812">
                <a:tc gridSpan="2">
                  <a:txBody>
                    <a:bodyPr/>
                    <a:lstStyle/>
                    <a:p>
                      <a:pPr marL="0" marR="0" algn="l">
                        <a:spcBef>
                          <a:spcPts val="0"/>
                        </a:spcBef>
                        <a:spcAft>
                          <a:spcPts val="0"/>
                        </a:spcAft>
                      </a:pPr>
                      <a:r>
                        <a:rPr lang="en-US" sz="2600" kern="0">
                          <a:solidFill>
                            <a:srgbClr val="0070C0"/>
                          </a:solidFill>
                          <a:effectLst/>
                          <a:latin typeface="Times New Roman"/>
                          <a:ea typeface="SimSun"/>
                          <a:cs typeface="Times New Roman"/>
                        </a:rPr>
                        <a:t>2012(Oct-Apri)</a:t>
                      </a:r>
                      <a:endParaRPr lang="en-US" sz="2600" kern="100">
                        <a:effectLst/>
                        <a:latin typeface="Calibri"/>
                        <a:ea typeface="SimSun"/>
                        <a:cs typeface="Times New Roman"/>
                      </a:endParaRPr>
                    </a:p>
                  </a:txBody>
                  <a:tcPr marL="56334" marR="56334" marT="0" marB="0">
                    <a:lnL>
                      <a:noFill/>
                    </a:lnL>
                    <a:lnR>
                      <a:noFill/>
                    </a:lnR>
                    <a:lnT>
                      <a:noFill/>
                    </a:lnT>
                    <a:lnB>
                      <a:noFill/>
                    </a:lnB>
                  </a:tcPr>
                </a:tc>
                <a:tc hMerge="1">
                  <a:txBody>
                    <a:bodyPr/>
                    <a:lstStyle/>
                    <a:p>
                      <a:endParaRPr lang="en-US"/>
                    </a:p>
                  </a:txBody>
                  <a:tcPr/>
                </a:tc>
                <a:tc>
                  <a:txBody>
                    <a:bodyPr/>
                    <a:lstStyle/>
                    <a:p>
                      <a:pPr marL="0" marR="0" algn="just">
                        <a:spcBef>
                          <a:spcPts val="0"/>
                        </a:spcBef>
                        <a:spcAft>
                          <a:spcPts val="0"/>
                        </a:spcAft>
                      </a:pPr>
                      <a:r>
                        <a:rPr lang="en-US" sz="2600" kern="0" dirty="0">
                          <a:solidFill>
                            <a:srgbClr val="0070C0"/>
                          </a:solidFill>
                          <a:effectLst/>
                          <a:latin typeface="Times New Roman"/>
                          <a:ea typeface="SimSun"/>
                          <a:cs typeface="Times New Roman"/>
                        </a:rPr>
                        <a:t>2.68(1.50)</a:t>
                      </a:r>
                      <a:endParaRPr lang="en-US" sz="2600" kern="100" dirty="0">
                        <a:effectLst/>
                        <a:latin typeface="Calibri"/>
                        <a:ea typeface="SimSun"/>
                        <a:cs typeface="Times New Roman"/>
                      </a:endParaRPr>
                    </a:p>
                  </a:txBody>
                  <a:tcPr marL="56334" marR="56334" marT="0" marB="0">
                    <a:lnL>
                      <a:noFill/>
                    </a:lnL>
                    <a:lnR>
                      <a:noFill/>
                    </a:lnR>
                    <a:lnT>
                      <a:noFill/>
                    </a:lnT>
                    <a:lnB>
                      <a:noFill/>
                    </a:lnB>
                  </a:tcPr>
                </a:tc>
                <a:tc>
                  <a:txBody>
                    <a:bodyPr/>
                    <a:lstStyle/>
                    <a:p>
                      <a:pPr marL="0" marR="0" algn="just">
                        <a:spcBef>
                          <a:spcPts val="0"/>
                        </a:spcBef>
                        <a:spcAft>
                          <a:spcPts val="0"/>
                        </a:spcAft>
                      </a:pPr>
                      <a:r>
                        <a:rPr lang="en-US" sz="2600" kern="0" dirty="0">
                          <a:solidFill>
                            <a:srgbClr val="0070C0"/>
                          </a:solidFill>
                          <a:effectLst/>
                          <a:latin typeface="Times New Roman"/>
                          <a:ea typeface="SimSun"/>
                          <a:cs typeface="Times New Roman"/>
                        </a:rPr>
                        <a:t>0.69(0.52)</a:t>
                      </a:r>
                      <a:endParaRPr lang="en-US" sz="2600" kern="100" dirty="0">
                        <a:effectLst/>
                        <a:latin typeface="Calibri"/>
                        <a:ea typeface="SimSun"/>
                        <a:cs typeface="Times New Roman"/>
                      </a:endParaRPr>
                    </a:p>
                  </a:txBody>
                  <a:tcPr marL="56334" marR="56334" marT="0" marB="0">
                    <a:lnL>
                      <a:noFill/>
                    </a:lnL>
                    <a:lnR>
                      <a:noFill/>
                    </a:lnR>
                    <a:lnT>
                      <a:noFill/>
                    </a:lnT>
                    <a:lnB>
                      <a:noFill/>
                    </a:lnB>
                  </a:tcPr>
                </a:tc>
                <a:tc>
                  <a:txBody>
                    <a:bodyPr/>
                    <a:lstStyle/>
                    <a:p>
                      <a:pPr marL="0" marR="0" algn="l">
                        <a:spcBef>
                          <a:spcPts val="0"/>
                        </a:spcBef>
                        <a:spcAft>
                          <a:spcPts val="0"/>
                        </a:spcAft>
                      </a:pPr>
                      <a:r>
                        <a:rPr lang="en-US" sz="2600" kern="0" dirty="0">
                          <a:solidFill>
                            <a:srgbClr val="0070C0"/>
                          </a:solidFill>
                          <a:effectLst/>
                          <a:latin typeface="Times New Roman"/>
                          <a:ea typeface="SimSun"/>
                          <a:cs typeface="Times New Roman"/>
                        </a:rPr>
                        <a:t>0.42(0.20)</a:t>
                      </a:r>
                      <a:endParaRPr lang="en-US" sz="2600" kern="100" dirty="0">
                        <a:effectLst/>
                        <a:latin typeface="Calibri"/>
                        <a:ea typeface="SimSun"/>
                        <a:cs typeface="Times New Roman"/>
                      </a:endParaRPr>
                    </a:p>
                  </a:txBody>
                  <a:tcPr marL="56334" marR="56334" marT="0" marB="0">
                    <a:lnL>
                      <a:noFill/>
                    </a:lnL>
                    <a:lnR>
                      <a:noFill/>
                    </a:lnR>
                    <a:lnT>
                      <a:noFill/>
                    </a:lnT>
                    <a:lnB>
                      <a:noFill/>
                    </a:lnB>
                  </a:tcPr>
                </a:tc>
              </a:tr>
              <a:tr h="750812">
                <a:tc gridSpan="2">
                  <a:txBody>
                    <a:bodyPr/>
                    <a:lstStyle/>
                    <a:p>
                      <a:pPr marL="0" marR="0" algn="l">
                        <a:spcBef>
                          <a:spcPts val="0"/>
                        </a:spcBef>
                        <a:spcAft>
                          <a:spcPts val="0"/>
                        </a:spcAft>
                      </a:pPr>
                      <a:r>
                        <a:rPr lang="en-US" sz="2600" kern="0">
                          <a:solidFill>
                            <a:srgbClr val="0070C0"/>
                          </a:solidFill>
                          <a:effectLst/>
                          <a:latin typeface="Times New Roman"/>
                          <a:ea typeface="SimSun"/>
                          <a:cs typeface="Times New Roman"/>
                        </a:rPr>
                        <a:t>2013(Oct-Apri)</a:t>
                      </a:r>
                      <a:endParaRPr lang="en-US" sz="2600" kern="100">
                        <a:effectLst/>
                        <a:latin typeface="Calibri"/>
                        <a:ea typeface="SimSun"/>
                        <a:cs typeface="Times New Roman"/>
                      </a:endParaRPr>
                    </a:p>
                  </a:txBody>
                  <a:tcPr marL="56334" marR="56334" marT="0" marB="0">
                    <a:lnL>
                      <a:noFill/>
                    </a:lnL>
                    <a:lnR>
                      <a:noFill/>
                    </a:lnR>
                    <a:lnT>
                      <a:noFill/>
                    </a:lnT>
                    <a:lnB>
                      <a:noFill/>
                    </a:lnB>
                  </a:tcPr>
                </a:tc>
                <a:tc hMerge="1">
                  <a:txBody>
                    <a:bodyPr/>
                    <a:lstStyle/>
                    <a:p>
                      <a:endParaRPr lang="en-US"/>
                    </a:p>
                  </a:txBody>
                  <a:tcPr/>
                </a:tc>
                <a:tc>
                  <a:txBody>
                    <a:bodyPr/>
                    <a:lstStyle/>
                    <a:p>
                      <a:pPr marL="0" marR="0" algn="just">
                        <a:spcBef>
                          <a:spcPts val="0"/>
                        </a:spcBef>
                        <a:spcAft>
                          <a:spcPts val="0"/>
                        </a:spcAft>
                      </a:pPr>
                      <a:r>
                        <a:rPr lang="en-US" sz="2600" kern="0" dirty="0">
                          <a:solidFill>
                            <a:srgbClr val="0070C0"/>
                          </a:solidFill>
                          <a:effectLst/>
                          <a:latin typeface="Times New Roman"/>
                          <a:ea typeface="SimSun"/>
                          <a:cs typeface="Times New Roman"/>
                        </a:rPr>
                        <a:t>2.83(1.60)</a:t>
                      </a:r>
                      <a:endParaRPr lang="en-US" sz="2600" kern="100" dirty="0">
                        <a:effectLst/>
                        <a:latin typeface="Calibri"/>
                        <a:ea typeface="SimSun"/>
                        <a:cs typeface="Times New Roman"/>
                      </a:endParaRPr>
                    </a:p>
                  </a:txBody>
                  <a:tcPr marL="56334" marR="56334" marT="0" marB="0">
                    <a:lnL>
                      <a:noFill/>
                    </a:lnL>
                    <a:lnR>
                      <a:noFill/>
                    </a:lnR>
                    <a:lnT>
                      <a:noFill/>
                    </a:lnT>
                    <a:lnB>
                      <a:noFill/>
                    </a:lnB>
                  </a:tcPr>
                </a:tc>
                <a:tc>
                  <a:txBody>
                    <a:bodyPr/>
                    <a:lstStyle/>
                    <a:p>
                      <a:pPr marL="0" marR="0" algn="just">
                        <a:spcBef>
                          <a:spcPts val="0"/>
                        </a:spcBef>
                        <a:spcAft>
                          <a:spcPts val="0"/>
                        </a:spcAft>
                      </a:pPr>
                      <a:r>
                        <a:rPr lang="en-US" sz="2600" kern="0" dirty="0">
                          <a:solidFill>
                            <a:srgbClr val="0070C0"/>
                          </a:solidFill>
                          <a:effectLst/>
                          <a:latin typeface="Times New Roman"/>
                          <a:ea typeface="SimSun"/>
                          <a:cs typeface="Times New Roman"/>
                        </a:rPr>
                        <a:t>0.78(0.23)</a:t>
                      </a:r>
                      <a:endParaRPr lang="en-US" sz="2600" kern="100" dirty="0">
                        <a:effectLst/>
                        <a:latin typeface="Calibri"/>
                        <a:ea typeface="SimSun"/>
                        <a:cs typeface="Times New Roman"/>
                      </a:endParaRPr>
                    </a:p>
                  </a:txBody>
                  <a:tcPr marL="56334" marR="56334" marT="0" marB="0">
                    <a:lnL>
                      <a:noFill/>
                    </a:lnL>
                    <a:lnR>
                      <a:noFill/>
                    </a:lnR>
                    <a:lnT>
                      <a:noFill/>
                    </a:lnT>
                    <a:lnB>
                      <a:noFill/>
                    </a:lnB>
                  </a:tcPr>
                </a:tc>
                <a:tc>
                  <a:txBody>
                    <a:bodyPr/>
                    <a:lstStyle/>
                    <a:p>
                      <a:pPr marL="0" marR="0" algn="l">
                        <a:spcBef>
                          <a:spcPts val="0"/>
                        </a:spcBef>
                        <a:spcAft>
                          <a:spcPts val="0"/>
                        </a:spcAft>
                      </a:pPr>
                      <a:r>
                        <a:rPr lang="en-US" sz="2600" kern="0" dirty="0">
                          <a:solidFill>
                            <a:srgbClr val="0070C0"/>
                          </a:solidFill>
                          <a:effectLst/>
                          <a:latin typeface="Times New Roman"/>
                          <a:ea typeface="SimSun"/>
                          <a:cs typeface="Times New Roman"/>
                        </a:rPr>
                        <a:t>0.57(0.32)</a:t>
                      </a:r>
                      <a:endParaRPr lang="en-US" sz="2600" kern="100" dirty="0">
                        <a:effectLst/>
                        <a:latin typeface="Calibri"/>
                        <a:ea typeface="SimSun"/>
                        <a:cs typeface="Times New Roman"/>
                      </a:endParaRPr>
                    </a:p>
                  </a:txBody>
                  <a:tcPr marL="56334" marR="56334" marT="0" marB="0">
                    <a:lnL>
                      <a:noFill/>
                    </a:lnL>
                    <a:lnR>
                      <a:noFill/>
                    </a:lnR>
                    <a:lnT>
                      <a:noFill/>
                    </a:lnT>
                    <a:lnB>
                      <a:noFill/>
                    </a:lnB>
                  </a:tcPr>
                </a:tc>
              </a:tr>
              <a:tr h="559763">
                <a:tc>
                  <a:txBody>
                    <a:bodyPr/>
                    <a:lstStyle/>
                    <a:p>
                      <a:pPr marL="0" marR="0" algn="l">
                        <a:spcBef>
                          <a:spcPts val="0"/>
                        </a:spcBef>
                        <a:spcAft>
                          <a:spcPts val="0"/>
                        </a:spcAft>
                      </a:pPr>
                      <a:r>
                        <a:rPr lang="en-US" sz="2600" kern="0" dirty="0">
                          <a:solidFill>
                            <a:srgbClr val="0070C0"/>
                          </a:solidFill>
                          <a:effectLst/>
                          <a:latin typeface="Times New Roman"/>
                          <a:ea typeface="SimSun"/>
                          <a:cs typeface="Times New Roman"/>
                        </a:rPr>
                        <a:t>2011-12</a:t>
                      </a:r>
                      <a:endParaRPr lang="en-US" sz="2600" kern="100" dirty="0">
                        <a:effectLst/>
                        <a:latin typeface="Calibri"/>
                        <a:ea typeface="SimSun"/>
                        <a:cs typeface="Times New Roman"/>
                      </a:endParaRPr>
                    </a:p>
                  </a:txBody>
                  <a:tcPr marL="56334" marR="56334" marT="0" marB="0">
                    <a:lnL>
                      <a:noFill/>
                    </a:lnL>
                    <a:lnR>
                      <a:noFill/>
                    </a:lnR>
                    <a:lnT>
                      <a:noFill/>
                    </a:lnT>
                    <a:lnB>
                      <a:noFill/>
                    </a:lnB>
                  </a:tcPr>
                </a:tc>
                <a:tc>
                  <a:txBody>
                    <a:bodyPr/>
                    <a:lstStyle/>
                    <a:p>
                      <a:pPr marL="0" marR="0" algn="l">
                        <a:spcBef>
                          <a:spcPts val="0"/>
                        </a:spcBef>
                        <a:spcAft>
                          <a:spcPts val="0"/>
                        </a:spcAft>
                      </a:pPr>
                      <a:r>
                        <a:rPr lang="en-US" sz="2600" kern="0">
                          <a:solidFill>
                            <a:srgbClr val="0070C0"/>
                          </a:solidFill>
                          <a:effectLst/>
                          <a:latin typeface="Times New Roman"/>
                          <a:ea typeface="SimSun"/>
                          <a:cs typeface="Times New Roman"/>
                        </a:rPr>
                        <a:t> </a:t>
                      </a:r>
                      <a:endParaRPr lang="en-US" sz="2600" kern="100">
                        <a:effectLst/>
                        <a:latin typeface="Calibri"/>
                        <a:ea typeface="SimSun"/>
                        <a:cs typeface="Times New Roman"/>
                      </a:endParaRPr>
                    </a:p>
                  </a:txBody>
                  <a:tcPr marL="56334" marR="56334" marT="0" marB="0">
                    <a:lnL>
                      <a:noFill/>
                    </a:lnL>
                    <a:lnR>
                      <a:noFill/>
                    </a:lnR>
                    <a:lnT>
                      <a:noFill/>
                    </a:lnT>
                    <a:lnB>
                      <a:noFill/>
                    </a:lnB>
                  </a:tcPr>
                </a:tc>
                <a:tc>
                  <a:txBody>
                    <a:bodyPr/>
                    <a:lstStyle/>
                    <a:p>
                      <a:pPr marL="0" marR="0" algn="just">
                        <a:spcBef>
                          <a:spcPts val="0"/>
                        </a:spcBef>
                        <a:spcAft>
                          <a:spcPts val="0"/>
                        </a:spcAft>
                      </a:pPr>
                      <a:r>
                        <a:rPr lang="en-US" sz="2600" kern="0">
                          <a:solidFill>
                            <a:srgbClr val="0070C0"/>
                          </a:solidFill>
                          <a:effectLst/>
                          <a:latin typeface="Times New Roman"/>
                          <a:ea typeface="SimSun"/>
                          <a:cs typeface="Times New Roman"/>
                        </a:rPr>
                        <a:t>4.82(3.21)</a:t>
                      </a:r>
                      <a:endParaRPr lang="en-US" sz="2600" kern="100">
                        <a:effectLst/>
                        <a:latin typeface="Calibri"/>
                        <a:ea typeface="SimSun"/>
                        <a:cs typeface="Times New Roman"/>
                      </a:endParaRPr>
                    </a:p>
                  </a:txBody>
                  <a:tcPr marL="56334" marR="56334" marT="0" marB="0">
                    <a:lnL>
                      <a:noFill/>
                    </a:lnL>
                    <a:lnR>
                      <a:noFill/>
                    </a:lnR>
                    <a:lnT>
                      <a:noFill/>
                    </a:lnT>
                    <a:lnB>
                      <a:noFill/>
                    </a:lnB>
                  </a:tcPr>
                </a:tc>
                <a:tc>
                  <a:txBody>
                    <a:bodyPr/>
                    <a:lstStyle/>
                    <a:p>
                      <a:pPr marL="0" marR="0" algn="just">
                        <a:spcBef>
                          <a:spcPts val="0"/>
                        </a:spcBef>
                        <a:spcAft>
                          <a:spcPts val="0"/>
                        </a:spcAft>
                      </a:pPr>
                      <a:r>
                        <a:rPr lang="en-US" sz="2600" kern="0">
                          <a:solidFill>
                            <a:srgbClr val="0070C0"/>
                          </a:solidFill>
                          <a:effectLst/>
                          <a:latin typeface="Times New Roman"/>
                          <a:ea typeface="SimSun"/>
                          <a:cs typeface="Times New Roman"/>
                        </a:rPr>
                        <a:t>0.93(0.53)</a:t>
                      </a:r>
                      <a:endParaRPr lang="en-US" sz="2600" kern="100">
                        <a:effectLst/>
                        <a:latin typeface="Calibri"/>
                        <a:ea typeface="SimSun"/>
                        <a:cs typeface="Times New Roman"/>
                      </a:endParaRPr>
                    </a:p>
                  </a:txBody>
                  <a:tcPr marL="56334" marR="56334" marT="0" marB="0">
                    <a:lnL>
                      <a:noFill/>
                    </a:lnL>
                    <a:lnR>
                      <a:noFill/>
                    </a:lnR>
                    <a:lnT>
                      <a:noFill/>
                    </a:lnT>
                    <a:lnB>
                      <a:noFill/>
                    </a:lnB>
                  </a:tcPr>
                </a:tc>
                <a:tc>
                  <a:txBody>
                    <a:bodyPr/>
                    <a:lstStyle/>
                    <a:p>
                      <a:pPr marL="0" marR="0" algn="l">
                        <a:spcBef>
                          <a:spcPts val="0"/>
                        </a:spcBef>
                        <a:spcAft>
                          <a:spcPts val="0"/>
                        </a:spcAft>
                      </a:pPr>
                      <a:r>
                        <a:rPr lang="en-US" sz="2600" kern="0" dirty="0">
                          <a:solidFill>
                            <a:srgbClr val="0070C0"/>
                          </a:solidFill>
                          <a:effectLst/>
                          <a:latin typeface="Times New Roman"/>
                          <a:ea typeface="SimSun"/>
                          <a:cs typeface="Times New Roman"/>
                        </a:rPr>
                        <a:t>0.19(0.37)</a:t>
                      </a:r>
                      <a:endParaRPr lang="en-US" sz="2600" kern="100" dirty="0">
                        <a:effectLst/>
                        <a:latin typeface="Calibri"/>
                        <a:ea typeface="SimSun"/>
                        <a:cs typeface="Times New Roman"/>
                      </a:endParaRPr>
                    </a:p>
                  </a:txBody>
                  <a:tcPr marL="56334" marR="56334" marT="0" marB="0">
                    <a:lnL>
                      <a:noFill/>
                    </a:lnL>
                    <a:lnR>
                      <a:noFill/>
                    </a:lnR>
                    <a:lnT>
                      <a:noFill/>
                    </a:lnT>
                    <a:lnB>
                      <a:noFill/>
                    </a:lnB>
                  </a:tcPr>
                </a:tc>
              </a:tr>
              <a:tr h="559763">
                <a:tc>
                  <a:txBody>
                    <a:bodyPr/>
                    <a:lstStyle/>
                    <a:p>
                      <a:pPr marL="0" marR="0" algn="l">
                        <a:spcBef>
                          <a:spcPts val="0"/>
                        </a:spcBef>
                        <a:spcAft>
                          <a:spcPts val="0"/>
                        </a:spcAft>
                      </a:pPr>
                      <a:r>
                        <a:rPr lang="en-US" sz="2600" kern="0" dirty="0">
                          <a:solidFill>
                            <a:srgbClr val="0070C0"/>
                          </a:solidFill>
                          <a:effectLst/>
                          <a:latin typeface="Times New Roman"/>
                          <a:ea typeface="SimSun"/>
                          <a:cs typeface="Times New Roman"/>
                        </a:rPr>
                        <a:t>2012-13</a:t>
                      </a:r>
                      <a:endParaRPr lang="en-US" sz="2600" kern="100" dirty="0">
                        <a:effectLst/>
                        <a:latin typeface="Calibri"/>
                        <a:ea typeface="SimSun"/>
                        <a:cs typeface="Times New Roman"/>
                      </a:endParaRPr>
                    </a:p>
                  </a:txBody>
                  <a:tcPr marL="56334" marR="56334"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marL="0" marR="0" algn="l">
                        <a:spcBef>
                          <a:spcPts val="0"/>
                        </a:spcBef>
                        <a:spcAft>
                          <a:spcPts val="0"/>
                        </a:spcAft>
                      </a:pPr>
                      <a:r>
                        <a:rPr lang="en-US" sz="2600" kern="0">
                          <a:solidFill>
                            <a:srgbClr val="0070C0"/>
                          </a:solidFill>
                          <a:effectLst/>
                          <a:latin typeface="Times New Roman"/>
                          <a:ea typeface="SimSun"/>
                          <a:cs typeface="Times New Roman"/>
                        </a:rPr>
                        <a:t> </a:t>
                      </a:r>
                      <a:endParaRPr lang="en-US" sz="2600" kern="100">
                        <a:effectLst/>
                        <a:latin typeface="Calibri"/>
                        <a:ea typeface="SimSun"/>
                        <a:cs typeface="Times New Roman"/>
                      </a:endParaRPr>
                    </a:p>
                  </a:txBody>
                  <a:tcPr marL="56334" marR="56334"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marL="0" marR="0" algn="just">
                        <a:spcBef>
                          <a:spcPts val="0"/>
                        </a:spcBef>
                        <a:spcAft>
                          <a:spcPts val="0"/>
                        </a:spcAft>
                      </a:pPr>
                      <a:r>
                        <a:rPr lang="en-US" sz="2600" kern="0" dirty="0">
                          <a:solidFill>
                            <a:srgbClr val="0070C0"/>
                          </a:solidFill>
                          <a:effectLst/>
                          <a:latin typeface="Times New Roman"/>
                          <a:ea typeface="SimSun"/>
                          <a:cs typeface="Times New Roman"/>
                        </a:rPr>
                        <a:t>4.33(2.41)</a:t>
                      </a:r>
                      <a:endParaRPr lang="en-US" sz="2600" kern="100" dirty="0">
                        <a:effectLst/>
                        <a:latin typeface="Calibri"/>
                        <a:ea typeface="SimSun"/>
                        <a:cs typeface="Times New Roman"/>
                      </a:endParaRPr>
                    </a:p>
                  </a:txBody>
                  <a:tcPr marL="56334" marR="56334"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marL="0" marR="0" algn="just">
                        <a:spcBef>
                          <a:spcPts val="0"/>
                        </a:spcBef>
                        <a:spcAft>
                          <a:spcPts val="0"/>
                        </a:spcAft>
                      </a:pPr>
                      <a:r>
                        <a:rPr lang="en-US" sz="2600" kern="0">
                          <a:solidFill>
                            <a:srgbClr val="0070C0"/>
                          </a:solidFill>
                          <a:effectLst/>
                          <a:latin typeface="Times New Roman"/>
                          <a:ea typeface="SimSun"/>
                          <a:cs typeface="Times New Roman"/>
                        </a:rPr>
                        <a:t>1.05(0.47)</a:t>
                      </a:r>
                      <a:endParaRPr lang="en-US" sz="2600" kern="100">
                        <a:effectLst/>
                        <a:latin typeface="Calibri"/>
                        <a:ea typeface="SimSun"/>
                        <a:cs typeface="Times New Roman"/>
                      </a:endParaRPr>
                    </a:p>
                  </a:txBody>
                  <a:tcPr marL="56334" marR="56334"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marL="0" marR="0" algn="l">
                        <a:spcBef>
                          <a:spcPts val="0"/>
                        </a:spcBef>
                        <a:spcAft>
                          <a:spcPts val="0"/>
                        </a:spcAft>
                      </a:pPr>
                      <a:r>
                        <a:rPr lang="en-US" sz="2600" kern="0" dirty="0">
                          <a:solidFill>
                            <a:srgbClr val="0070C0"/>
                          </a:solidFill>
                          <a:effectLst/>
                          <a:latin typeface="Times New Roman"/>
                          <a:ea typeface="SimSun"/>
                          <a:cs typeface="Times New Roman"/>
                        </a:rPr>
                        <a:t>0.32(0.44)</a:t>
                      </a:r>
                      <a:endParaRPr lang="en-US" sz="2600" kern="100" dirty="0">
                        <a:effectLst/>
                        <a:latin typeface="Calibri"/>
                        <a:ea typeface="SimSun"/>
                        <a:cs typeface="Times New Roman"/>
                      </a:endParaRPr>
                    </a:p>
                  </a:txBody>
                  <a:tcPr marL="56334" marR="56334" marT="0" marB="0">
                    <a:lnL>
                      <a:noFill/>
                    </a:lnL>
                    <a:lnR>
                      <a:noFill/>
                    </a:lnR>
                    <a:lnT>
                      <a:noFill/>
                    </a:lnT>
                    <a:lnB w="19050" cap="flat" cmpd="sng" algn="ctr">
                      <a:solidFill>
                        <a:srgbClr val="008000"/>
                      </a:solidFill>
                      <a:prstDash val="solid"/>
                      <a:round/>
                      <a:headEnd type="none" w="med" len="med"/>
                      <a:tailEnd type="none" w="med" len="med"/>
                    </a:lnB>
                  </a:tcPr>
                </a:tc>
              </a:tr>
            </a:tbl>
          </a:graphicData>
        </a:graphic>
      </p:graphicFrame>
      <p:pic>
        <p:nvPicPr>
          <p:cNvPr id="45" name="图片 27"/>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446787" y="5486400"/>
            <a:ext cx="7572456" cy="6629400"/>
          </a:xfrm>
          <a:prstGeom prst="rect">
            <a:avLst/>
          </a:prstGeom>
          <a:noFill/>
          <a:ln>
            <a:noFill/>
          </a:ln>
        </p:spPr>
      </p:pic>
      <p:sp>
        <p:nvSpPr>
          <p:cNvPr id="47" name="TextBox 46"/>
          <p:cNvSpPr txBox="1"/>
          <p:nvPr/>
        </p:nvSpPr>
        <p:spPr>
          <a:xfrm>
            <a:off x="30644955" y="23464897"/>
            <a:ext cx="9128270" cy="2062103"/>
          </a:xfrm>
          <a:prstGeom prst="rect">
            <a:avLst/>
          </a:prstGeom>
          <a:noFill/>
        </p:spPr>
        <p:txBody>
          <a:bodyPr wrap="square" rtlCol="0">
            <a:spAutoFit/>
          </a:bodyPr>
          <a:lstStyle/>
          <a:p>
            <a:r>
              <a:rPr lang="en-US" altLang="zh-CN" sz="3200" dirty="0"/>
              <a:t>R</a:t>
            </a:r>
            <a:r>
              <a:rPr lang="en-US" altLang="zh-CN" sz="3200" dirty="0" smtClean="0"/>
              <a:t>elationships </a:t>
            </a:r>
            <a:r>
              <a:rPr lang="en-US" altLang="zh-CN" sz="3200" dirty="0"/>
              <a:t>were found among </a:t>
            </a:r>
            <a:r>
              <a:rPr lang="en-US" altLang="zh-CN" sz="3200" dirty="0" smtClean="0"/>
              <a:t>daily carbon net ecosystem exchange (</a:t>
            </a:r>
            <a:r>
              <a:rPr lang="en-US" altLang="zh-CN" sz="3200" i="1" dirty="0" smtClean="0"/>
              <a:t>NEE</a:t>
            </a:r>
            <a:r>
              <a:rPr lang="en-US" altLang="zh-CN" sz="3200" dirty="0" smtClean="0"/>
              <a:t>), </a:t>
            </a:r>
            <a:r>
              <a:rPr lang="en-US" altLang="zh-CN" sz="3200" dirty="0"/>
              <a:t>water chlorophyll content, and </a:t>
            </a:r>
            <a:r>
              <a:rPr lang="en-US" altLang="zh-CN" sz="3200" i="1" dirty="0"/>
              <a:t>Microcystis</a:t>
            </a:r>
            <a:r>
              <a:rPr lang="en-US" altLang="zh-CN" sz="3200" dirty="0"/>
              <a:t> </a:t>
            </a:r>
            <a:r>
              <a:rPr lang="en-US" altLang="zh-CN" sz="3200" dirty="0" err="1" smtClean="0"/>
              <a:t>biovolume</a:t>
            </a:r>
            <a:r>
              <a:rPr lang="en-US" altLang="zh-CN" sz="3200" dirty="0" smtClean="0"/>
              <a:t>. CO</a:t>
            </a:r>
            <a:r>
              <a:rPr lang="en-US" altLang="zh-CN" sz="3200" baseline="-25000" dirty="0" smtClean="0"/>
              <a:t>2</a:t>
            </a:r>
            <a:r>
              <a:rPr lang="en-US" altLang="zh-CN" sz="3200" dirty="0" smtClean="0"/>
              <a:t> </a:t>
            </a:r>
            <a:r>
              <a:rPr lang="en-US" altLang="zh-CN" sz="3200" dirty="0"/>
              <a:t>uptake increased </a:t>
            </a:r>
            <a:r>
              <a:rPr lang="en-US" altLang="zh-CN" sz="3200" dirty="0" smtClean="0"/>
              <a:t>with </a:t>
            </a:r>
            <a:r>
              <a:rPr lang="en-US" altLang="zh-CN" sz="3200" dirty="0"/>
              <a:t>water chlorophyll </a:t>
            </a:r>
            <a:r>
              <a:rPr lang="en-US" altLang="zh-CN" sz="3200" dirty="0" smtClean="0"/>
              <a:t>content.</a:t>
            </a:r>
            <a:endParaRPr lang="en-US" sz="3200" dirty="0"/>
          </a:p>
        </p:txBody>
      </p:sp>
      <p:sp>
        <p:nvSpPr>
          <p:cNvPr id="48" name="Text Box 17"/>
          <p:cNvSpPr txBox="1">
            <a:spLocks noChangeArrowheads="1"/>
          </p:cNvSpPr>
          <p:nvPr/>
        </p:nvSpPr>
        <p:spPr bwMode="auto">
          <a:xfrm>
            <a:off x="30532387" y="18821400"/>
            <a:ext cx="94111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075113" eaLnBrk="0" hangingPunct="0">
              <a:defRPr sz="7800">
                <a:solidFill>
                  <a:schemeClr val="tx1"/>
                </a:solidFill>
                <a:latin typeface="Arial" charset="0"/>
              </a:defRPr>
            </a:lvl1pPr>
            <a:lvl2pPr marL="742950" indent="-285750" defTabSz="4075113" eaLnBrk="0" hangingPunct="0">
              <a:defRPr sz="7800">
                <a:solidFill>
                  <a:schemeClr val="tx1"/>
                </a:solidFill>
                <a:latin typeface="Arial" charset="0"/>
              </a:defRPr>
            </a:lvl2pPr>
            <a:lvl3pPr marL="1143000" indent="-228600" defTabSz="4075113" eaLnBrk="0" hangingPunct="0">
              <a:defRPr sz="7800">
                <a:solidFill>
                  <a:schemeClr val="tx1"/>
                </a:solidFill>
                <a:latin typeface="Arial" charset="0"/>
              </a:defRPr>
            </a:lvl3pPr>
            <a:lvl4pPr marL="1600200" indent="-228600" defTabSz="4075113" eaLnBrk="0" hangingPunct="0">
              <a:defRPr sz="7800">
                <a:solidFill>
                  <a:schemeClr val="tx1"/>
                </a:solidFill>
                <a:latin typeface="Arial" charset="0"/>
              </a:defRPr>
            </a:lvl4pPr>
            <a:lvl5pPr marL="2057400" indent="-228600" defTabSz="4075113" eaLnBrk="0" hangingPunct="0">
              <a:defRPr sz="7800">
                <a:solidFill>
                  <a:schemeClr val="tx1"/>
                </a:solidFill>
                <a:latin typeface="Arial" charset="0"/>
              </a:defRPr>
            </a:lvl5pPr>
            <a:lvl6pPr marL="2514600" indent="-228600" defTabSz="4075113" eaLnBrk="0" fontAlgn="base" hangingPunct="0">
              <a:spcBef>
                <a:spcPct val="0"/>
              </a:spcBef>
              <a:spcAft>
                <a:spcPct val="0"/>
              </a:spcAft>
              <a:defRPr sz="7800">
                <a:solidFill>
                  <a:schemeClr val="tx1"/>
                </a:solidFill>
                <a:latin typeface="Arial" charset="0"/>
              </a:defRPr>
            </a:lvl6pPr>
            <a:lvl7pPr marL="2971800" indent="-228600" defTabSz="4075113" eaLnBrk="0" fontAlgn="base" hangingPunct="0">
              <a:spcBef>
                <a:spcPct val="0"/>
              </a:spcBef>
              <a:spcAft>
                <a:spcPct val="0"/>
              </a:spcAft>
              <a:defRPr sz="7800">
                <a:solidFill>
                  <a:schemeClr val="tx1"/>
                </a:solidFill>
                <a:latin typeface="Arial" charset="0"/>
              </a:defRPr>
            </a:lvl7pPr>
            <a:lvl8pPr marL="3429000" indent="-228600" defTabSz="4075113" eaLnBrk="0" fontAlgn="base" hangingPunct="0">
              <a:spcBef>
                <a:spcPct val="0"/>
              </a:spcBef>
              <a:spcAft>
                <a:spcPct val="0"/>
              </a:spcAft>
              <a:defRPr sz="7800">
                <a:solidFill>
                  <a:schemeClr val="tx1"/>
                </a:solidFill>
                <a:latin typeface="Arial" charset="0"/>
              </a:defRPr>
            </a:lvl8pPr>
            <a:lvl9pPr marL="3886200" indent="-228600" defTabSz="4075113" eaLnBrk="0" fontAlgn="base" hangingPunct="0">
              <a:spcBef>
                <a:spcPct val="0"/>
              </a:spcBef>
              <a:spcAft>
                <a:spcPct val="0"/>
              </a:spcAft>
              <a:defRPr sz="7800">
                <a:solidFill>
                  <a:schemeClr val="tx1"/>
                </a:solidFill>
                <a:latin typeface="Arial" charset="0"/>
              </a:defRPr>
            </a:lvl9pPr>
          </a:lstStyle>
          <a:p>
            <a:pPr eaLnBrk="1" hangingPunct="1">
              <a:spcBef>
                <a:spcPct val="50000"/>
              </a:spcBef>
            </a:pPr>
            <a:r>
              <a:rPr lang="en-US" sz="3600" b="1" dirty="0">
                <a:solidFill>
                  <a:schemeClr val="accent2"/>
                </a:solidFill>
              </a:rPr>
              <a:t>4</a:t>
            </a:r>
            <a:r>
              <a:rPr lang="en-US" sz="3600" b="1" dirty="0" smtClean="0">
                <a:solidFill>
                  <a:schemeClr val="accent2"/>
                </a:solidFill>
              </a:rPr>
              <a:t>.5. Results: </a:t>
            </a:r>
            <a:r>
              <a:rPr lang="en-US" altLang="zh-CN" sz="3600" b="1" dirty="0" smtClean="0">
                <a:solidFill>
                  <a:schemeClr val="accent2"/>
                </a:solidFill>
              </a:rPr>
              <a:t>Linking C to </a:t>
            </a:r>
            <a:r>
              <a:rPr lang="en-US" altLang="zh-CN" sz="3600" b="1" dirty="0">
                <a:solidFill>
                  <a:schemeClr val="accent2"/>
                </a:solidFill>
              </a:rPr>
              <a:t>water </a:t>
            </a:r>
            <a:r>
              <a:rPr lang="en-US" altLang="zh-CN" sz="3600" b="1" dirty="0" smtClean="0">
                <a:solidFill>
                  <a:schemeClr val="accent2"/>
                </a:solidFill>
              </a:rPr>
              <a:t>properties</a:t>
            </a:r>
            <a:endParaRPr lang="en-US" sz="3600" b="1" dirty="0">
              <a:solidFill>
                <a:schemeClr val="accent2"/>
              </a:solidFill>
            </a:endParaRPr>
          </a:p>
        </p:txBody>
      </p:sp>
      <p:sp>
        <p:nvSpPr>
          <p:cNvPr id="40" name="TextBox 39"/>
          <p:cNvSpPr txBox="1"/>
          <p:nvPr/>
        </p:nvSpPr>
        <p:spPr>
          <a:xfrm>
            <a:off x="585787" y="827782"/>
            <a:ext cx="2286000" cy="1077218"/>
          </a:xfrm>
          <a:prstGeom prst="rect">
            <a:avLst/>
          </a:prstGeom>
          <a:noFill/>
        </p:spPr>
        <p:txBody>
          <a:bodyPr wrap="square" rtlCol="0">
            <a:spAutoFit/>
          </a:bodyPr>
          <a:lstStyle/>
          <a:p>
            <a:r>
              <a:rPr lang="en-US" altLang="zh-CN" sz="3200" dirty="0" smtClean="0"/>
              <a:t>JASM 2014</a:t>
            </a:r>
          </a:p>
          <a:p>
            <a:r>
              <a:rPr lang="en-US" altLang="zh-CN" sz="3200" dirty="0" smtClean="0"/>
              <a:t>ID: 153</a:t>
            </a:r>
            <a:endParaRPr lang="en-US" sz="3200" dirty="0"/>
          </a:p>
        </p:txBody>
      </p:sp>
      <p:pic>
        <p:nvPicPr>
          <p:cNvPr id="42"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786"/>
          <a:stretch/>
        </p:blipFill>
        <p:spPr bwMode="auto">
          <a:xfrm>
            <a:off x="11245275" y="14558018"/>
            <a:ext cx="8805884" cy="1066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Rectangle 9"/>
          <p:cNvSpPr/>
          <p:nvPr/>
        </p:nvSpPr>
        <p:spPr bwMode="auto">
          <a:xfrm>
            <a:off x="1497916" y="4495801"/>
            <a:ext cx="9315000" cy="29381367"/>
          </a:xfrm>
          <a:prstGeom prst="rect">
            <a:avLst/>
          </a:prstGeom>
          <a:no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970338" rtl="0" eaLnBrk="1" fontAlgn="base" latinLnBrk="0" hangingPunct="1">
              <a:lnSpc>
                <a:spcPct val="100000"/>
              </a:lnSpc>
              <a:spcBef>
                <a:spcPct val="0"/>
              </a:spcBef>
              <a:spcAft>
                <a:spcPct val="0"/>
              </a:spcAft>
              <a:buClrTx/>
              <a:buSzTx/>
              <a:buFontTx/>
              <a:buNone/>
              <a:tabLst/>
            </a:pPr>
            <a:endParaRPr kumimoji="0" lang="en-US" sz="7800" b="0" i="0" u="none" strike="noStrike" cap="none" normalizeH="0" baseline="0" smtClean="0">
              <a:ln>
                <a:noFill/>
              </a:ln>
              <a:solidFill>
                <a:schemeClr val="tx1"/>
              </a:solidFill>
              <a:effectLst/>
              <a:latin typeface="Arial" charset="0"/>
            </a:endParaRPr>
          </a:p>
        </p:txBody>
      </p:sp>
      <p:sp>
        <p:nvSpPr>
          <p:cNvPr id="72" name="Rectangle 9"/>
          <p:cNvSpPr/>
          <p:nvPr/>
        </p:nvSpPr>
        <p:spPr bwMode="auto">
          <a:xfrm>
            <a:off x="11125880" y="4495801"/>
            <a:ext cx="9315000" cy="29381367"/>
          </a:xfrm>
          <a:prstGeom prst="rect">
            <a:avLst/>
          </a:prstGeom>
          <a:no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970338" rtl="0" eaLnBrk="1" fontAlgn="base" latinLnBrk="0" hangingPunct="1">
              <a:lnSpc>
                <a:spcPct val="100000"/>
              </a:lnSpc>
              <a:spcBef>
                <a:spcPct val="0"/>
              </a:spcBef>
              <a:spcAft>
                <a:spcPct val="0"/>
              </a:spcAft>
              <a:buClrTx/>
              <a:buSzTx/>
              <a:buFontTx/>
              <a:buNone/>
              <a:tabLst/>
            </a:pPr>
            <a:endParaRPr kumimoji="0" lang="en-US" sz="7800" b="0" i="0" u="none" strike="noStrike" cap="none" normalizeH="0" baseline="0" smtClean="0">
              <a:ln>
                <a:noFill/>
              </a:ln>
              <a:solidFill>
                <a:schemeClr val="tx1"/>
              </a:solidFill>
              <a:effectLst/>
              <a:latin typeface="Arial" charset="0"/>
            </a:endParaRPr>
          </a:p>
        </p:txBody>
      </p:sp>
      <p:pic>
        <p:nvPicPr>
          <p:cNvPr id="51"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000838" y="24350341"/>
            <a:ext cx="9074349" cy="5672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51"/>
          <p:cNvSpPr/>
          <p:nvPr/>
        </p:nvSpPr>
        <p:spPr>
          <a:xfrm>
            <a:off x="21022409" y="30303745"/>
            <a:ext cx="9014394" cy="3342453"/>
          </a:xfrm>
          <a:prstGeom prst="rect">
            <a:avLst/>
          </a:prstGeom>
        </p:spPr>
        <p:txBody>
          <a:bodyPr wrap="square">
            <a:spAutoFit/>
          </a:bodyPr>
          <a:lstStyle/>
          <a:p>
            <a:pPr>
              <a:lnSpc>
                <a:spcPct val="110000"/>
              </a:lnSpc>
            </a:pPr>
            <a:r>
              <a:rPr lang="en-US" altLang="zh-CN" sz="3200" dirty="0">
                <a:latin typeface="+mn-lt"/>
              </a:rPr>
              <a:t>Scaling our </a:t>
            </a:r>
            <a:r>
              <a:rPr lang="en-US" altLang="zh-CN" sz="3200" dirty="0" smtClean="0">
                <a:latin typeface="+mn-lt"/>
              </a:rPr>
              <a:t>results, the </a:t>
            </a:r>
            <a:r>
              <a:rPr lang="en-US" altLang="zh-CN" sz="3200" dirty="0">
                <a:latin typeface="+mn-lt"/>
              </a:rPr>
              <a:t>entire Western Lake Erie </a:t>
            </a:r>
            <a:r>
              <a:rPr lang="en-US" altLang="zh-CN" sz="3200" dirty="0" smtClean="0">
                <a:latin typeface="+mn-lt"/>
              </a:rPr>
              <a:t>Basin</a:t>
            </a:r>
            <a:r>
              <a:rPr lang="zh-CN" altLang="en-US" sz="3200" dirty="0" smtClean="0">
                <a:latin typeface="+mn-lt"/>
              </a:rPr>
              <a:t>：</a:t>
            </a:r>
            <a:endParaRPr lang="en-US" altLang="zh-CN" sz="3200" dirty="0">
              <a:latin typeface="+mn-lt"/>
            </a:endParaRPr>
          </a:p>
          <a:p>
            <a:pPr marL="285750" indent="-285750">
              <a:lnSpc>
                <a:spcPct val="110000"/>
              </a:lnSpc>
              <a:buFont typeface="Arial" pitchFamily="34" charset="0"/>
              <a:buChar char="•"/>
            </a:pPr>
            <a:r>
              <a:rPr lang="en-US" altLang="zh-CN" sz="3200" dirty="0">
                <a:latin typeface="+mn-lt"/>
              </a:rPr>
              <a:t>releases 4.78×10</a:t>
            </a:r>
            <a:r>
              <a:rPr lang="en-US" altLang="zh-CN" sz="3200" baseline="30000" dirty="0">
                <a:latin typeface="+mn-lt"/>
              </a:rPr>
              <a:t>5</a:t>
            </a:r>
            <a:r>
              <a:rPr lang="en-US" altLang="zh-CN" sz="3200" dirty="0">
                <a:latin typeface="+mn-lt"/>
              </a:rPr>
              <a:t> tons of C per </a:t>
            </a:r>
            <a:r>
              <a:rPr lang="en-US" altLang="zh-CN" sz="3200" dirty="0" smtClean="0">
                <a:latin typeface="+mn-lt"/>
              </a:rPr>
              <a:t>year.</a:t>
            </a:r>
            <a:endParaRPr lang="en-US" altLang="zh-CN" sz="3200" dirty="0">
              <a:latin typeface="+mn-lt"/>
            </a:endParaRPr>
          </a:p>
          <a:p>
            <a:pPr>
              <a:lnSpc>
                <a:spcPct val="110000"/>
              </a:lnSpc>
            </a:pPr>
            <a:r>
              <a:rPr lang="en-US" altLang="zh-CN" sz="3200" dirty="0" smtClean="0">
                <a:latin typeface="+mn-lt"/>
              </a:rPr>
              <a:t>This </a:t>
            </a:r>
            <a:r>
              <a:rPr lang="en-US" altLang="zh-CN" sz="3200" dirty="0">
                <a:latin typeface="+mn-lt"/>
              </a:rPr>
              <a:t>carbon loss is equivalent </a:t>
            </a:r>
            <a:r>
              <a:rPr lang="en-US" altLang="zh-CN" sz="3200" dirty="0" smtClean="0">
                <a:latin typeface="+mn-lt"/>
              </a:rPr>
              <a:t>to:</a:t>
            </a:r>
            <a:endParaRPr lang="en-US" altLang="zh-CN" sz="3200" dirty="0">
              <a:latin typeface="+mn-lt"/>
            </a:endParaRPr>
          </a:p>
          <a:p>
            <a:pPr marL="285750" indent="-285750">
              <a:lnSpc>
                <a:spcPct val="110000"/>
              </a:lnSpc>
              <a:buFont typeface="Arial" pitchFamily="34" charset="0"/>
              <a:buChar char="•"/>
            </a:pPr>
            <a:r>
              <a:rPr lang="en-US" altLang="zh-CN" sz="3200" dirty="0">
                <a:latin typeface="+mn-lt"/>
              </a:rPr>
              <a:t>1/3 sink of the natural </a:t>
            </a:r>
            <a:r>
              <a:rPr lang="en-US" altLang="zh-CN" sz="3200" dirty="0" smtClean="0">
                <a:latin typeface="+mn-lt"/>
              </a:rPr>
              <a:t>forests</a:t>
            </a:r>
            <a:endParaRPr lang="en-US" altLang="zh-CN" sz="3200" dirty="0">
              <a:latin typeface="+mn-lt"/>
            </a:endParaRPr>
          </a:p>
          <a:p>
            <a:pPr marL="285750" indent="-285750">
              <a:lnSpc>
                <a:spcPct val="110000"/>
              </a:lnSpc>
              <a:buFont typeface="Arial" pitchFamily="34" charset="0"/>
              <a:buChar char="•"/>
            </a:pPr>
            <a:r>
              <a:rPr lang="en-US" altLang="zh-CN" sz="3200" dirty="0">
                <a:latin typeface="+mn-lt"/>
              </a:rPr>
              <a:t>or 1/4 of the </a:t>
            </a:r>
            <a:r>
              <a:rPr lang="en-US" altLang="zh-CN" sz="3200" dirty="0" smtClean="0">
                <a:latin typeface="+mn-lt"/>
              </a:rPr>
              <a:t>watershed’s croplands</a:t>
            </a:r>
            <a:endParaRPr lang="zh-CN" altLang="en-US" sz="3200" dirty="0">
              <a:latin typeface="+mn-lt"/>
            </a:endParaRPr>
          </a:p>
        </p:txBody>
      </p:sp>
      <p:sp>
        <p:nvSpPr>
          <p:cNvPr id="53" name="TextBox 52"/>
          <p:cNvSpPr txBox="1"/>
          <p:nvPr/>
        </p:nvSpPr>
        <p:spPr>
          <a:xfrm>
            <a:off x="11269388" y="25527000"/>
            <a:ext cx="9052199" cy="8175636"/>
          </a:xfrm>
          <a:prstGeom prst="rect">
            <a:avLst/>
          </a:prstGeom>
          <a:noFill/>
        </p:spPr>
        <p:txBody>
          <a:bodyPr wrap="square" rtlCol="0">
            <a:spAutoFit/>
          </a:bodyPr>
          <a:lstStyle/>
          <a:p>
            <a:pPr>
              <a:lnSpc>
                <a:spcPct val="110000"/>
              </a:lnSpc>
            </a:pPr>
            <a:r>
              <a:rPr lang="en-US" altLang="zh-CN" sz="3200" dirty="0"/>
              <a:t>Wind speed (U) was </a:t>
            </a:r>
            <a:r>
              <a:rPr lang="en-US" altLang="zh-CN" sz="3200" dirty="0" smtClean="0"/>
              <a:t>6.3 (CB) and 5.6 </a:t>
            </a:r>
            <a:r>
              <a:rPr lang="en-US" altLang="zh-CN" sz="3200" dirty="0"/>
              <a:t>m </a:t>
            </a:r>
            <a:r>
              <a:rPr lang="en-US" altLang="zh-CN" sz="3200" dirty="0" smtClean="0"/>
              <a:t>s</a:t>
            </a:r>
            <a:r>
              <a:rPr lang="en-US" altLang="zh-CN" sz="3200" baseline="30000" dirty="0" smtClean="0"/>
              <a:t>-1 </a:t>
            </a:r>
            <a:r>
              <a:rPr lang="en-US" altLang="zh-CN" sz="3200" dirty="0" smtClean="0"/>
              <a:t>(LI) at the Western Lake Erie sites, driven by synoptic weather, </a:t>
            </a:r>
            <a:r>
              <a:rPr lang="en-US" altLang="zh-CN" sz="3200" dirty="0"/>
              <a:t>reaching 15.0 m s</a:t>
            </a:r>
            <a:r>
              <a:rPr lang="en-US" altLang="zh-CN" sz="3200" baseline="30000" dirty="0"/>
              <a:t>-</a:t>
            </a:r>
            <a:r>
              <a:rPr lang="en-US" altLang="zh-CN" sz="3200" baseline="30000" dirty="0" smtClean="0"/>
              <a:t>1</a:t>
            </a:r>
            <a:r>
              <a:rPr lang="en-US" altLang="zh-CN" sz="3200" dirty="0"/>
              <a:t> </a:t>
            </a:r>
            <a:r>
              <a:rPr lang="en-US" altLang="zh-CN" sz="3200" dirty="0" smtClean="0"/>
              <a:t>with substantial </a:t>
            </a:r>
            <a:r>
              <a:rPr lang="en-US" altLang="zh-CN" sz="3200" dirty="0"/>
              <a:t>turbulent mixing</a:t>
            </a:r>
            <a:r>
              <a:rPr lang="en-US" altLang="zh-CN" sz="3200" dirty="0" smtClean="0"/>
              <a:t>. Annual </a:t>
            </a:r>
            <a:r>
              <a:rPr lang="en-US" altLang="zh-CN" sz="3200" dirty="0"/>
              <a:t>mean air </a:t>
            </a:r>
            <a:r>
              <a:rPr lang="en-US" altLang="zh-CN" sz="3200" dirty="0" smtClean="0"/>
              <a:t>temperatures </a:t>
            </a:r>
            <a:r>
              <a:rPr lang="en-US" altLang="zh-CN" sz="3200" dirty="0"/>
              <a:t>(</a:t>
            </a:r>
            <a:r>
              <a:rPr lang="en-US" altLang="zh-CN" sz="3200" dirty="0" smtClean="0"/>
              <a:t>Ta) were 2012: 12.2°C (CB), 12.0°(LI); 2013: 10.4°,9.9°. The</a:t>
            </a:r>
            <a:r>
              <a:rPr lang="en-US" sz="3200" dirty="0" smtClean="0"/>
              <a:t> water </a:t>
            </a:r>
            <a:r>
              <a:rPr lang="en-US" altLang="zh-CN" sz="3200" dirty="0" smtClean="0"/>
              <a:t>vapor </a:t>
            </a:r>
            <a:r>
              <a:rPr lang="en-US" altLang="zh-CN" sz="3200" dirty="0"/>
              <a:t>pressure </a:t>
            </a:r>
            <a:r>
              <a:rPr lang="en-US" altLang="zh-CN" sz="3200" dirty="0" smtClean="0"/>
              <a:t>deficit (</a:t>
            </a:r>
            <a:r>
              <a:rPr lang="en-US" sz="3200" dirty="0" smtClean="0"/>
              <a:t>VPD) was higher at CB in both years (2012: 0.6, 0.5 </a:t>
            </a:r>
            <a:r>
              <a:rPr lang="en-US" sz="3200" dirty="0" err="1" smtClean="0"/>
              <a:t>kPA</a:t>
            </a:r>
            <a:r>
              <a:rPr lang="en-US" sz="3200" dirty="0" smtClean="0"/>
              <a:t>, 2013: 0.5, 0.4).</a:t>
            </a:r>
            <a:r>
              <a:rPr lang="en-US" sz="3200" dirty="0"/>
              <a:t> P</a:t>
            </a:r>
            <a:r>
              <a:rPr lang="en-US" altLang="zh-CN" sz="3200" dirty="0" smtClean="0"/>
              <a:t>hotosynthetically </a:t>
            </a:r>
            <a:r>
              <a:rPr lang="en-US" altLang="zh-CN" sz="3200" dirty="0"/>
              <a:t>active </a:t>
            </a:r>
            <a:r>
              <a:rPr lang="en-US" altLang="zh-CN" sz="3200" dirty="0" smtClean="0"/>
              <a:t>radiation (PAR</a:t>
            </a:r>
            <a:r>
              <a:rPr lang="en-US" sz="3200" dirty="0" smtClean="0"/>
              <a:t>) was 2012: 27, 2013: 25 </a:t>
            </a:r>
            <a:r>
              <a:rPr lang="en-US" sz="3200" dirty="0" err="1"/>
              <a:t>mol</a:t>
            </a:r>
            <a:r>
              <a:rPr lang="en-US" sz="3200" dirty="0"/>
              <a:t> m</a:t>
            </a:r>
            <a:r>
              <a:rPr lang="en-US" sz="3200" baseline="30000" dirty="0"/>
              <a:t>-2</a:t>
            </a:r>
            <a:r>
              <a:rPr lang="en-US" sz="3200" dirty="0"/>
              <a:t> d</a:t>
            </a:r>
            <a:r>
              <a:rPr lang="en-US" sz="3200" baseline="30000" dirty="0"/>
              <a:t>-</a:t>
            </a:r>
            <a:r>
              <a:rPr lang="en-US" sz="3200" baseline="30000" dirty="0" smtClean="0"/>
              <a:t>1</a:t>
            </a:r>
            <a:r>
              <a:rPr lang="en-US" sz="3200" dirty="0" smtClean="0"/>
              <a:t>. Rainfall (PPT) </a:t>
            </a:r>
            <a:r>
              <a:rPr lang="en-US" sz="3200" dirty="0"/>
              <a:t>showed </a:t>
            </a:r>
            <a:r>
              <a:rPr lang="en-US" sz="3200" dirty="0" smtClean="0"/>
              <a:t>little monthly </a:t>
            </a:r>
            <a:r>
              <a:rPr lang="en-US" sz="3200" dirty="0"/>
              <a:t>variability, </a:t>
            </a:r>
            <a:r>
              <a:rPr lang="en-US" sz="3200" dirty="0" smtClean="0"/>
              <a:t>2012: 50-70 </a:t>
            </a:r>
            <a:r>
              <a:rPr lang="en-US" sz="3200" dirty="0"/>
              <a:t>mm </a:t>
            </a:r>
            <a:r>
              <a:rPr lang="en-US" sz="3200" dirty="0" smtClean="0"/>
              <a:t>(May-Oct) and was greater in August (</a:t>
            </a:r>
            <a:r>
              <a:rPr lang="en-US" sz="3200" dirty="0"/>
              <a:t>~</a:t>
            </a:r>
            <a:r>
              <a:rPr lang="en-US" sz="3200" dirty="0" smtClean="0"/>
              <a:t>100 mm). In 2013, maximum PPT reached 100 in June and 150 mm in July. </a:t>
            </a:r>
            <a:r>
              <a:rPr lang="en-US" sz="3200" dirty="0"/>
              <a:t>T</a:t>
            </a:r>
            <a:r>
              <a:rPr lang="en-US" sz="3200" dirty="0" smtClean="0"/>
              <a:t>otal </a:t>
            </a:r>
            <a:r>
              <a:rPr lang="en-US" sz="3200" dirty="0"/>
              <a:t>annual rainfall </a:t>
            </a:r>
            <a:r>
              <a:rPr lang="en-US" sz="3200" dirty="0" smtClean="0"/>
              <a:t>was 670 in 2012 and 710 mm in 2013</a:t>
            </a:r>
            <a:r>
              <a:rPr lang="en-US" altLang="zh-CN" sz="3200" dirty="0" smtClean="0"/>
              <a:t>.</a:t>
            </a:r>
            <a:endParaRPr lang="en-US" sz="3200" dirty="0"/>
          </a:p>
        </p:txBody>
      </p:sp>
      <p:pic>
        <p:nvPicPr>
          <p:cNvPr id="44" name="Picture 43"/>
          <p:cNvPicPr/>
          <p:nvPr/>
        </p:nvPicPr>
        <p:blipFill rotWithShape="1">
          <a:blip r:embed="rId14" cstate="print">
            <a:extLst>
              <a:ext uri="{28A0092B-C50C-407E-A947-70E740481C1C}">
                <a14:useLocalDpi xmlns:a14="http://schemas.microsoft.com/office/drawing/2010/main" val="0"/>
              </a:ext>
            </a:extLst>
          </a:blip>
          <a:srcRect t="4742"/>
          <a:stretch/>
        </p:blipFill>
        <p:spPr bwMode="auto">
          <a:xfrm>
            <a:off x="31332111" y="19505180"/>
            <a:ext cx="7963276" cy="3812020"/>
          </a:xfrm>
          <a:prstGeom prst="rect">
            <a:avLst/>
          </a:prstGeom>
          <a:noFill/>
          <a:ln>
            <a:noFill/>
          </a:ln>
        </p:spPr>
      </p:pic>
      <p:pic>
        <p:nvPicPr>
          <p:cNvPr id="54" name="Picture 53"/>
          <p:cNvPicPr/>
          <p:nvPr/>
        </p:nvPicPr>
        <p:blipFill>
          <a:blip r:embed="rId15">
            <a:extLst>
              <a:ext uri="{28A0092B-C50C-407E-A947-70E740481C1C}">
                <a14:useLocalDpi xmlns:a14="http://schemas.microsoft.com/office/drawing/2010/main" val="0"/>
              </a:ext>
            </a:extLst>
          </a:blip>
          <a:srcRect/>
          <a:stretch>
            <a:fillRect/>
          </a:stretch>
        </p:blipFill>
        <p:spPr bwMode="auto">
          <a:xfrm>
            <a:off x="1586092" y="19076730"/>
            <a:ext cx="9226823" cy="6526470"/>
          </a:xfrm>
          <a:prstGeom prst="rect">
            <a:avLst/>
          </a:prstGeom>
          <a:noFill/>
          <a:ln>
            <a:noFill/>
          </a:ln>
        </p:spPr>
      </p:pic>
      <p:sp>
        <p:nvSpPr>
          <p:cNvPr id="55" name="Text Box 17"/>
          <p:cNvSpPr txBox="1">
            <a:spLocks noChangeArrowheads="1"/>
          </p:cNvSpPr>
          <p:nvPr/>
        </p:nvSpPr>
        <p:spPr bwMode="auto">
          <a:xfrm>
            <a:off x="11216536" y="4702314"/>
            <a:ext cx="65979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075113" eaLnBrk="0" hangingPunct="0">
              <a:defRPr sz="7800">
                <a:solidFill>
                  <a:schemeClr val="tx1"/>
                </a:solidFill>
                <a:latin typeface="Arial" charset="0"/>
              </a:defRPr>
            </a:lvl1pPr>
            <a:lvl2pPr marL="742950" indent="-285750" defTabSz="4075113" eaLnBrk="0" hangingPunct="0">
              <a:defRPr sz="7800">
                <a:solidFill>
                  <a:schemeClr val="tx1"/>
                </a:solidFill>
                <a:latin typeface="Arial" charset="0"/>
              </a:defRPr>
            </a:lvl2pPr>
            <a:lvl3pPr marL="1143000" indent="-228600" defTabSz="4075113" eaLnBrk="0" hangingPunct="0">
              <a:defRPr sz="7800">
                <a:solidFill>
                  <a:schemeClr val="tx1"/>
                </a:solidFill>
                <a:latin typeface="Arial" charset="0"/>
              </a:defRPr>
            </a:lvl3pPr>
            <a:lvl4pPr marL="1600200" indent="-228600" defTabSz="4075113" eaLnBrk="0" hangingPunct="0">
              <a:defRPr sz="7800">
                <a:solidFill>
                  <a:schemeClr val="tx1"/>
                </a:solidFill>
                <a:latin typeface="Arial" charset="0"/>
              </a:defRPr>
            </a:lvl4pPr>
            <a:lvl5pPr marL="2057400" indent="-228600" defTabSz="4075113" eaLnBrk="0" hangingPunct="0">
              <a:defRPr sz="7800">
                <a:solidFill>
                  <a:schemeClr val="tx1"/>
                </a:solidFill>
                <a:latin typeface="Arial" charset="0"/>
              </a:defRPr>
            </a:lvl5pPr>
            <a:lvl6pPr marL="2514600" indent="-228600" defTabSz="4075113" eaLnBrk="0" fontAlgn="base" hangingPunct="0">
              <a:spcBef>
                <a:spcPct val="0"/>
              </a:spcBef>
              <a:spcAft>
                <a:spcPct val="0"/>
              </a:spcAft>
              <a:defRPr sz="7800">
                <a:solidFill>
                  <a:schemeClr val="tx1"/>
                </a:solidFill>
                <a:latin typeface="Arial" charset="0"/>
              </a:defRPr>
            </a:lvl6pPr>
            <a:lvl7pPr marL="2971800" indent="-228600" defTabSz="4075113" eaLnBrk="0" fontAlgn="base" hangingPunct="0">
              <a:spcBef>
                <a:spcPct val="0"/>
              </a:spcBef>
              <a:spcAft>
                <a:spcPct val="0"/>
              </a:spcAft>
              <a:defRPr sz="7800">
                <a:solidFill>
                  <a:schemeClr val="tx1"/>
                </a:solidFill>
                <a:latin typeface="Arial" charset="0"/>
              </a:defRPr>
            </a:lvl7pPr>
            <a:lvl8pPr marL="3429000" indent="-228600" defTabSz="4075113" eaLnBrk="0" fontAlgn="base" hangingPunct="0">
              <a:spcBef>
                <a:spcPct val="0"/>
              </a:spcBef>
              <a:spcAft>
                <a:spcPct val="0"/>
              </a:spcAft>
              <a:defRPr sz="7800">
                <a:solidFill>
                  <a:schemeClr val="tx1"/>
                </a:solidFill>
                <a:latin typeface="Arial" charset="0"/>
              </a:defRPr>
            </a:lvl8pPr>
            <a:lvl9pPr marL="3886200" indent="-228600" defTabSz="4075113" eaLnBrk="0" fontAlgn="base" hangingPunct="0">
              <a:spcBef>
                <a:spcPct val="0"/>
              </a:spcBef>
              <a:spcAft>
                <a:spcPct val="0"/>
              </a:spcAft>
              <a:defRPr sz="7800">
                <a:solidFill>
                  <a:schemeClr val="tx1"/>
                </a:solidFill>
                <a:latin typeface="Arial" charset="0"/>
              </a:defRPr>
            </a:lvl9pPr>
          </a:lstStyle>
          <a:p>
            <a:pPr eaLnBrk="1" hangingPunct="1">
              <a:spcBef>
                <a:spcPct val="50000"/>
              </a:spcBef>
            </a:pPr>
            <a:r>
              <a:rPr lang="en-US" sz="4000" b="1" dirty="0">
                <a:solidFill>
                  <a:schemeClr val="accent2"/>
                </a:solidFill>
              </a:rPr>
              <a:t>3</a:t>
            </a:r>
            <a:r>
              <a:rPr lang="en-US" sz="4000" b="1" dirty="0" smtClean="0">
                <a:solidFill>
                  <a:schemeClr val="accent2"/>
                </a:solidFill>
              </a:rPr>
              <a:t>. Research Sites</a:t>
            </a:r>
            <a:endParaRPr lang="en-US" sz="4000" b="1" dirty="0">
              <a:solidFill>
                <a:schemeClr val="accent2"/>
              </a:solidFill>
            </a:endParaRPr>
          </a:p>
        </p:txBody>
      </p:sp>
      <p:pic>
        <p:nvPicPr>
          <p:cNvPr id="56"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386258" y="6248400"/>
            <a:ext cx="5819872"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6" descr="C:\Users\scl\Dropbox\0LEC poster\winter.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515483" y="8035804"/>
            <a:ext cx="2632511" cy="240359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descr="C:\Users\scl\Dropbox\0LEC poster\summer.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7514166" y="10625400"/>
            <a:ext cx="2633829" cy="24048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descr="IMG_0082.JPG"/>
          <p:cNvPicPr>
            <a:picLocks noChangeAspect="1"/>
          </p:cNvPicPr>
          <p:nvPr/>
        </p:nvPicPr>
        <p:blipFill>
          <a:blip r:embed="rId19" cstate="print"/>
          <a:stretch>
            <a:fillRect/>
          </a:stretch>
        </p:blipFill>
        <p:spPr>
          <a:xfrm>
            <a:off x="17514166" y="5638800"/>
            <a:ext cx="2655021" cy="2154800"/>
          </a:xfrm>
          <a:prstGeom prst="rect">
            <a:avLst/>
          </a:prstGeom>
          <a:ln>
            <a:noFill/>
          </a:ln>
          <a:effectLst>
            <a:outerShdw blurRad="292100" dist="139700" dir="2700000" algn="tl" rotWithShape="0">
              <a:srgbClr val="333333">
                <a:alpha val="65000"/>
              </a:srgbClr>
            </a:outerShdw>
          </a:effectLst>
        </p:spPr>
      </p:pic>
      <p:sp>
        <p:nvSpPr>
          <p:cNvPr id="60" name="Text Box 17"/>
          <p:cNvSpPr txBox="1">
            <a:spLocks noChangeArrowheads="1"/>
          </p:cNvSpPr>
          <p:nvPr/>
        </p:nvSpPr>
        <p:spPr bwMode="auto">
          <a:xfrm>
            <a:off x="1728787" y="25657314"/>
            <a:ext cx="65979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075113" eaLnBrk="0" hangingPunct="0">
              <a:defRPr sz="7800">
                <a:solidFill>
                  <a:schemeClr val="tx1"/>
                </a:solidFill>
                <a:latin typeface="Arial" charset="0"/>
              </a:defRPr>
            </a:lvl1pPr>
            <a:lvl2pPr marL="742950" indent="-285750" defTabSz="4075113" eaLnBrk="0" hangingPunct="0">
              <a:defRPr sz="7800">
                <a:solidFill>
                  <a:schemeClr val="tx1"/>
                </a:solidFill>
                <a:latin typeface="Arial" charset="0"/>
              </a:defRPr>
            </a:lvl2pPr>
            <a:lvl3pPr marL="1143000" indent="-228600" defTabSz="4075113" eaLnBrk="0" hangingPunct="0">
              <a:defRPr sz="7800">
                <a:solidFill>
                  <a:schemeClr val="tx1"/>
                </a:solidFill>
                <a:latin typeface="Arial" charset="0"/>
              </a:defRPr>
            </a:lvl3pPr>
            <a:lvl4pPr marL="1600200" indent="-228600" defTabSz="4075113" eaLnBrk="0" hangingPunct="0">
              <a:defRPr sz="7800">
                <a:solidFill>
                  <a:schemeClr val="tx1"/>
                </a:solidFill>
                <a:latin typeface="Arial" charset="0"/>
              </a:defRPr>
            </a:lvl4pPr>
            <a:lvl5pPr marL="2057400" indent="-228600" defTabSz="4075113" eaLnBrk="0" hangingPunct="0">
              <a:defRPr sz="7800">
                <a:solidFill>
                  <a:schemeClr val="tx1"/>
                </a:solidFill>
                <a:latin typeface="Arial" charset="0"/>
              </a:defRPr>
            </a:lvl5pPr>
            <a:lvl6pPr marL="2514600" indent="-228600" defTabSz="4075113" eaLnBrk="0" fontAlgn="base" hangingPunct="0">
              <a:spcBef>
                <a:spcPct val="0"/>
              </a:spcBef>
              <a:spcAft>
                <a:spcPct val="0"/>
              </a:spcAft>
              <a:defRPr sz="7800">
                <a:solidFill>
                  <a:schemeClr val="tx1"/>
                </a:solidFill>
                <a:latin typeface="Arial" charset="0"/>
              </a:defRPr>
            </a:lvl6pPr>
            <a:lvl7pPr marL="2971800" indent="-228600" defTabSz="4075113" eaLnBrk="0" fontAlgn="base" hangingPunct="0">
              <a:spcBef>
                <a:spcPct val="0"/>
              </a:spcBef>
              <a:spcAft>
                <a:spcPct val="0"/>
              </a:spcAft>
              <a:defRPr sz="7800">
                <a:solidFill>
                  <a:schemeClr val="tx1"/>
                </a:solidFill>
                <a:latin typeface="Arial" charset="0"/>
              </a:defRPr>
            </a:lvl7pPr>
            <a:lvl8pPr marL="3429000" indent="-228600" defTabSz="4075113" eaLnBrk="0" fontAlgn="base" hangingPunct="0">
              <a:spcBef>
                <a:spcPct val="0"/>
              </a:spcBef>
              <a:spcAft>
                <a:spcPct val="0"/>
              </a:spcAft>
              <a:defRPr sz="7800">
                <a:solidFill>
                  <a:schemeClr val="tx1"/>
                </a:solidFill>
                <a:latin typeface="Arial" charset="0"/>
              </a:defRPr>
            </a:lvl8pPr>
            <a:lvl9pPr marL="3886200" indent="-228600" defTabSz="4075113" eaLnBrk="0" fontAlgn="base" hangingPunct="0">
              <a:spcBef>
                <a:spcPct val="0"/>
              </a:spcBef>
              <a:spcAft>
                <a:spcPct val="0"/>
              </a:spcAft>
              <a:defRPr sz="7800">
                <a:solidFill>
                  <a:schemeClr val="tx1"/>
                </a:solidFill>
                <a:latin typeface="Arial" charset="0"/>
              </a:defRPr>
            </a:lvl9pPr>
          </a:lstStyle>
          <a:p>
            <a:pPr eaLnBrk="1" hangingPunct="1">
              <a:spcBef>
                <a:spcPct val="50000"/>
              </a:spcBef>
            </a:pPr>
            <a:r>
              <a:rPr lang="en-US" sz="4000" b="1" dirty="0" smtClean="0">
                <a:solidFill>
                  <a:schemeClr val="accent2"/>
                </a:solidFill>
              </a:rPr>
              <a:t>2. Training class</a:t>
            </a:r>
            <a:endParaRPr lang="en-US" sz="4000" b="1" dirty="0">
              <a:solidFill>
                <a:schemeClr val="accent2"/>
              </a:solidFill>
            </a:endParaRPr>
          </a:p>
        </p:txBody>
      </p:sp>
      <p:pic>
        <p:nvPicPr>
          <p:cNvPr id="4" name="Picture 2" descr="C:\Users\scl\Desktop\IMG_7271(05-15-16-28-05).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63098" y="26672250"/>
            <a:ext cx="9133489" cy="609375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591281" y="32994600"/>
            <a:ext cx="9128270" cy="584775"/>
          </a:xfrm>
          <a:prstGeom prst="rect">
            <a:avLst/>
          </a:prstGeom>
          <a:noFill/>
        </p:spPr>
        <p:txBody>
          <a:bodyPr wrap="square" rtlCol="0">
            <a:spAutoFit/>
          </a:bodyPr>
          <a:lstStyle/>
          <a:p>
            <a:r>
              <a:rPr lang="en-US" altLang="zh-CN" sz="3200" dirty="0" smtClean="0"/>
              <a:t>GK12 demo class in learning </a:t>
            </a:r>
            <a:r>
              <a:rPr lang="en-US" altLang="zh-CN" sz="3200" dirty="0"/>
              <a:t>the sensor </a:t>
            </a:r>
            <a:r>
              <a:rPr lang="en-US" altLang="zh-CN" sz="3200" dirty="0" smtClean="0"/>
              <a:t>network </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970338" rtl="0" eaLnBrk="1" fontAlgn="base" latinLnBrk="0" hangingPunct="1">
          <a:lnSpc>
            <a:spcPct val="100000"/>
          </a:lnSpc>
          <a:spcBef>
            <a:spcPct val="0"/>
          </a:spcBef>
          <a:spcAft>
            <a:spcPct val="0"/>
          </a:spcAft>
          <a:buClrTx/>
          <a:buSzTx/>
          <a:buFontTx/>
          <a:buNone/>
          <a:tabLst/>
          <a:defRPr kumimoji="0" lang="en-US" sz="7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970338" rtl="0" eaLnBrk="1" fontAlgn="base" latinLnBrk="0" hangingPunct="1">
          <a:lnSpc>
            <a:spcPct val="100000"/>
          </a:lnSpc>
          <a:spcBef>
            <a:spcPct val="0"/>
          </a:spcBef>
          <a:spcAft>
            <a:spcPct val="0"/>
          </a:spcAft>
          <a:buClrTx/>
          <a:buSzTx/>
          <a:buFontTx/>
          <a:buNone/>
          <a:tabLst/>
          <a:defRPr kumimoji="0" lang="en-US" sz="7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18233</TotalTime>
  <Words>763</Words>
  <Application>Microsoft Office PowerPoint</Application>
  <PresentationFormat>Custom</PresentationFormat>
  <Paragraphs>67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The University of Toledo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rjohn</dc:creator>
  <cp:lastModifiedBy>unknown</cp:lastModifiedBy>
  <cp:revision>805</cp:revision>
  <dcterms:created xsi:type="dcterms:W3CDTF">2011-02-24T18:44:05Z</dcterms:created>
  <dcterms:modified xsi:type="dcterms:W3CDTF">2014-05-15T21:43:36Z</dcterms:modified>
</cp:coreProperties>
</file>